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5" r:id="rId5"/>
    <p:sldId id="29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2" r:id="rId19"/>
    <p:sldId id="273" r:id="rId20"/>
    <p:sldId id="271" r:id="rId21"/>
    <p:sldId id="274" r:id="rId22"/>
    <p:sldId id="275" r:id="rId23"/>
    <p:sldId id="276" r:id="rId24"/>
    <p:sldId id="277" r:id="rId25"/>
    <p:sldId id="283" r:id="rId26"/>
    <p:sldId id="285" r:id="rId27"/>
    <p:sldId id="278" r:id="rId28"/>
    <p:sldId id="279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294" r:id="rId37"/>
    <p:sldId id="311" r:id="rId38"/>
    <p:sldId id="310" r:id="rId39"/>
    <p:sldId id="312" r:id="rId40"/>
    <p:sldId id="314" r:id="rId41"/>
    <p:sldId id="313" r:id="rId42"/>
    <p:sldId id="315" r:id="rId43"/>
    <p:sldId id="316" r:id="rId44"/>
    <p:sldId id="317" r:id="rId45"/>
    <p:sldId id="302" r:id="rId46"/>
    <p:sldId id="318" r:id="rId47"/>
    <p:sldId id="319" r:id="rId48"/>
    <p:sldId id="320" r:id="rId49"/>
    <p:sldId id="323" r:id="rId50"/>
    <p:sldId id="324" r:id="rId51"/>
    <p:sldId id="322" r:id="rId52"/>
    <p:sldId id="325" r:id="rId53"/>
    <p:sldId id="321" r:id="rId54"/>
    <p:sldId id="326" r:id="rId55"/>
    <p:sldId id="328" r:id="rId56"/>
    <p:sldId id="327" r:id="rId57"/>
    <p:sldId id="329" r:id="rId58"/>
    <p:sldId id="330" r:id="rId59"/>
    <p:sldId id="331" r:id="rId60"/>
    <p:sldId id="332" r:id="rId61"/>
    <p:sldId id="345" r:id="rId62"/>
    <p:sldId id="335" r:id="rId63"/>
    <p:sldId id="336" r:id="rId64"/>
    <p:sldId id="343" r:id="rId65"/>
    <p:sldId id="344" r:id="rId66"/>
    <p:sldId id="348" r:id="rId67"/>
    <p:sldId id="346" r:id="rId68"/>
    <p:sldId id="347" r:id="rId69"/>
    <p:sldId id="342" r:id="rId70"/>
    <p:sldId id="338" r:id="rId71"/>
    <p:sldId id="339" r:id="rId72"/>
    <p:sldId id="340" r:id="rId73"/>
    <p:sldId id="341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6C0CA0-67C7-4A33-A250-44A5150A6DA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6F2E56-B321-443F-BF0B-E755F58CFF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150701000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документов в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357826"/>
            <a:ext cx="7854696" cy="1123508"/>
          </a:xfrm>
        </p:spPr>
        <p:txBody>
          <a:bodyPr/>
          <a:lstStyle/>
          <a:p>
            <a:r>
              <a:rPr lang="ru-RU" dirty="0"/>
              <a:t>Преподаватель Выдрина Е.Ю.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215082"/>
          </a:xfrm>
        </p:spPr>
        <p:txBody>
          <a:bodyPr>
            <a:normAutofit fontScale="32500" lnSpcReduction="20000"/>
          </a:bodyPr>
          <a:lstStyle/>
          <a:p>
            <a:r>
              <a:rPr lang="ru-RU" sz="3500" b="1" dirty="0"/>
              <a:t>3. </a:t>
            </a:r>
            <a:r>
              <a:rPr lang="ru-RU" sz="4600" b="1" dirty="0"/>
              <a:t>Права и обязанности учредителей. </a:t>
            </a:r>
            <a:r>
              <a:rPr lang="ru-RU" sz="4600" dirty="0"/>
              <a:t>Помимо фамилий, имён и паспортных данных в этом месте как раз и очерчивается круг полномочий участников общества: права и их обязанности. В том числе право выйти из общества и вытекающие из этого решения последствия. Чем подробнее будут прописаны все нюансы, тем больше уверенности в своей защищённости </a:t>
            </a:r>
            <a:r>
              <a:rPr lang="ru-RU" sz="4600" b="1" dirty="0"/>
              <a:t>устав</a:t>
            </a:r>
            <a:r>
              <a:rPr lang="ru-RU" sz="4600" dirty="0"/>
              <a:t> придаст учредителям общества. Особенно важно прописать порядок передачи (отчуждения) своей доли. Здесь же прописываются и другие важные детали, не указанные в законодательстве об общества с ограниченной ответственностью, но важные для учредителей данного общества. Например, порядок уведомлений о дате собраний, о продаже доли, о решении выйти из общества и т.д. Уведомить учредители друг друга могут разными способами, чтобы не было лишних недоразумений, следует уточнить, какой из них юридически является состоявшимся. А также следует уточнить, на кого и в каких случаях возлагается обязанность по уведомлению всех учредителей.</a:t>
            </a:r>
            <a:br>
              <a:rPr lang="ru-RU" sz="4600" dirty="0"/>
            </a:br>
            <a:br>
              <a:rPr lang="ru-RU" sz="4600" dirty="0"/>
            </a:br>
            <a:r>
              <a:rPr lang="ru-RU" sz="4600" b="1" dirty="0"/>
              <a:t>4. Собрание учредителей.</a:t>
            </a:r>
            <a:r>
              <a:rPr lang="ru-RU" sz="4600" dirty="0"/>
              <a:t> </a:t>
            </a:r>
            <a:r>
              <a:rPr lang="ru-RU" sz="4600" u="sng" dirty="0"/>
              <a:t>В данном разделе прописывается:</a:t>
            </a:r>
            <a:br>
              <a:rPr lang="ru-RU" sz="4600" dirty="0"/>
            </a:br>
            <a:br>
              <a:rPr lang="ru-RU" sz="4600" dirty="0"/>
            </a:br>
            <a:r>
              <a:rPr lang="ru-RU" sz="4600" dirty="0"/>
              <a:t>• повестка дня (круг вопросов), уточняются участники собрания (могут направлять на собрание своих представителей или нет), их права (принимать участие в каждом собрании и т.п.);</a:t>
            </a:r>
            <a:br>
              <a:rPr lang="ru-RU" sz="4600" dirty="0"/>
            </a:br>
            <a:br>
              <a:rPr lang="ru-RU" sz="4600" dirty="0"/>
            </a:br>
            <a:r>
              <a:rPr lang="ru-RU" sz="4600" dirty="0"/>
              <a:t>• компетенция собрания (перечислите основные решения, принимаемые большинством голосов, и решения, принимаемые только единогласно);</a:t>
            </a:r>
            <a:br>
              <a:rPr lang="ru-RU" sz="4600" dirty="0"/>
            </a:br>
            <a:br>
              <a:rPr lang="ru-RU" sz="4600" dirty="0"/>
            </a:br>
            <a:r>
              <a:rPr lang="ru-RU" sz="4600" dirty="0"/>
              <a:t>• периодичность собраний (очередное и внеочередное) и сроки, также можно указать случаи, в которых собирается внеочередное собрание;</a:t>
            </a:r>
            <a:br>
              <a:rPr lang="ru-RU" sz="4600" dirty="0"/>
            </a:br>
            <a:br>
              <a:rPr lang="ru-RU" sz="4600" dirty="0"/>
            </a:br>
            <a:r>
              <a:rPr lang="ru-RU" sz="4600" dirty="0"/>
              <a:t>• способ и сроки уведомления о дате собрания.</a:t>
            </a:r>
            <a:br>
              <a:rPr lang="ru-RU" sz="4600" dirty="0"/>
            </a:br>
            <a:br>
              <a:rPr lang="ru-RU" sz="4600" dirty="0"/>
            </a:br>
            <a:r>
              <a:rPr lang="ru-RU" sz="4600" dirty="0"/>
              <a:t>В данном пункте устава могут быть прописаны и другие детали, например, возможность осуществления заочного голосования по определённому кругу вопросов (но точно не по всем).</a:t>
            </a:r>
            <a:br>
              <a:rPr lang="ru-RU" sz="4600" dirty="0"/>
            </a:br>
            <a:br>
              <a:rPr lang="ru-RU" sz="4600" dirty="0"/>
            </a:br>
            <a:r>
              <a:rPr lang="ru-RU" sz="4600" dirty="0"/>
              <a:t>Если же учредитель в обществе один, вместо собрания в данном пункте отражается перечень его возможных единоличных решений, которые также как и протокол собрания, следует оформлять письменно.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5. Исполнительный орган.</a:t>
            </a:r>
            <a:r>
              <a:rPr lang="ru-RU" dirty="0"/>
              <a:t> Следует указать, что таковым признаётся избранный на должность директора. Указать порядок избрания директора (на общем собрании учредителей), срок избрания (чаще указывается год, иногда два), его права и обязанности по отношению к обществу, срок предъявления отчёта о его деятельности (в основном раз в год).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6. Финансовая деятельность общества.</a:t>
            </a:r>
            <a:r>
              <a:rPr lang="ru-RU" dirty="0"/>
              <a:t> Указываются документы, на основании которых общество планирует осуществлять свою финансовую деятельность, например, годовой план. И другие важные моменты: какого рода ресурсами общество вправе распоряжаться; как будет распределяться прибыль между учредителями (этот момент следует прописать в соответствии с законом об обществах с ограниченной ответственностью); фонды общества (например, резервный) и отчисления в них; порядок распоряжения финансовыми средствами общества в критических ситуациях (долги, банкротство). Также в данном разделе следует отразить порядок ведения бух. учёта и финансовой отчётности («в порядке, установленном правовыми актами»).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Порядок управления уставным капиталом (а также его размер, доли учредителей) может быть прописан отдельным пунктом в уставе общества.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7. «Ревизор общества» с указанием полномочий,</a:t>
            </a:r>
            <a:r>
              <a:rPr lang="ru-RU" dirty="0"/>
              <a:t> порядка избрания на эту должность, сроки проведения ревизии, основания.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8. Порядок хранения и передачи информации о деятельности общества.</a:t>
            </a:r>
            <a:r>
              <a:rPr lang="ru-RU" dirty="0"/>
              <a:t> Перечислите документы, которые следует хранить (учредительные, протоколы собраний, правомочную документацию, положения, заключения ревизора и прочее). Укажите место хранения, как правило, это юридический адрес. В этом же разделе следует расписать порядок предоставления документации и иной информации о деятельности общества иным лицам, с которым согласны все учредители общества.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9. Ликвидация, реорганизация общества. </a:t>
            </a:r>
            <a:r>
              <a:rPr lang="ru-RU" dirty="0"/>
              <a:t>Следует перечислить порядок и причины того и другого в соответствии с законодательством; указать возможные формы реорганизации (слияние, преобразования в иную организационно-правовую форму). Этот раздел устава также послужит своего рода положением о ликвидационной комиссии: укажите порядок назначения комиссии, её возможный состав, полномочия, основания для созыва комиссии.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/>
              <a:t>Положения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72420" cy="507209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 организационно-правовой документ, регламентирующий порядок образования, права, обязанности, ответственность и организацию работы структурного подразделения (совещательного или коллегиального органа), а также его взаимодействие с другими подразделениями и должностными лицами.</a:t>
            </a:r>
          </a:p>
          <a:p>
            <a:pPr algn="ctr"/>
            <a:r>
              <a:rPr lang="ru-RU" b="1" dirty="0"/>
              <a:t>Виды положений</a:t>
            </a:r>
          </a:p>
          <a:p>
            <a:r>
              <a:rPr lang="ru-RU" dirty="0"/>
              <a:t>положения о структурных подразделениях; </a:t>
            </a:r>
          </a:p>
          <a:p>
            <a:r>
              <a:rPr lang="ru-RU" dirty="0"/>
              <a:t>положения, определяющие деятельность комиссии или группы; </a:t>
            </a:r>
          </a:p>
          <a:p>
            <a:r>
              <a:rPr lang="ru-RU" dirty="0"/>
              <a:t>положения, регулирующие организационные отношения по какому-либо конкретному вопросу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876"/>
            <a:ext cx="75724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857364"/>
            <a:ext cx="70723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Практическая польза положений состоит в том, что в них максимально конкретно прописано, кто и что должен делать, какие задачи выполнять и за что нести ответственность. В свою очередь, это значительно облегчает контроль за выполнением поручений руководителя. Когда два отдела организации «перебрасывают» друг на друга выполнение какой-либо задачи, затягивая ее решение, и не могут договориться между собой, кто и что будет делать, помогут разобраться положения о подразделениях.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Основные разделы Положения о подразделении и их содержание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500" dirty="0"/>
              <a:t>1. </a:t>
            </a:r>
            <a:r>
              <a:rPr lang="ru-RU" sz="1500" u="sng" dirty="0"/>
              <a:t>Общие положения </a:t>
            </a:r>
            <a:r>
              <a:rPr lang="ru-RU" sz="1500" dirty="0"/>
              <a:t>- полное наименование структурного подразделения (далее – СП);</a:t>
            </a:r>
          </a:p>
          <a:p>
            <a:pPr>
              <a:lnSpc>
                <a:spcPct val="120000"/>
              </a:lnSpc>
            </a:pPr>
            <a:r>
              <a:rPr lang="ru-RU" sz="1500" dirty="0"/>
              <a:t>наименование, номер, дата правового акта, на основании которого создано СП;</a:t>
            </a:r>
          </a:p>
          <a:p>
            <a:pPr>
              <a:lnSpc>
                <a:spcPct val="120000"/>
              </a:lnSpc>
            </a:pPr>
            <a:r>
              <a:rPr lang="ru-RU" sz="1500" dirty="0"/>
              <a:t>нормативные документы, которыми СП руководствуется в своей деятельности;</a:t>
            </a:r>
          </a:p>
          <a:p>
            <a:pPr>
              <a:lnSpc>
                <a:spcPct val="120000"/>
              </a:lnSpc>
            </a:pPr>
            <a:r>
              <a:rPr lang="ru-RU" sz="1500" dirty="0"/>
              <a:t>кто возглавляет СП;</a:t>
            </a:r>
          </a:p>
          <a:p>
            <a:pPr>
              <a:lnSpc>
                <a:spcPct val="120000"/>
              </a:lnSpc>
            </a:pPr>
            <a:r>
              <a:rPr lang="ru-RU" sz="1500" dirty="0"/>
              <a:t>кому подчиняется СП;</a:t>
            </a:r>
          </a:p>
          <a:p>
            <a:pPr>
              <a:lnSpc>
                <a:spcPct val="120000"/>
              </a:lnSpc>
            </a:pPr>
            <a:r>
              <a:rPr lang="ru-RU" sz="1500" dirty="0"/>
              <a:t>порядок назначения и освобождения от должности руководителя СП;</a:t>
            </a:r>
          </a:p>
          <a:p>
            <a:pPr>
              <a:lnSpc>
                <a:spcPct val="120000"/>
              </a:lnSpc>
            </a:pPr>
            <a:r>
              <a:rPr lang="ru-RU" sz="1500" dirty="0"/>
              <a:t>наличие печати</a:t>
            </a:r>
          </a:p>
          <a:p>
            <a:pPr>
              <a:lnSpc>
                <a:spcPct val="120000"/>
              </a:lnSpc>
              <a:buNone/>
            </a:pPr>
            <a:r>
              <a:rPr lang="ru-RU" sz="1500" dirty="0"/>
              <a:t>2. </a:t>
            </a:r>
            <a:r>
              <a:rPr lang="ru-RU" sz="1500" u="sng" dirty="0"/>
              <a:t>Основные задачи </a:t>
            </a:r>
            <a:r>
              <a:rPr lang="ru-RU" sz="1500" dirty="0"/>
              <a:t>- Задачи, для решения которых создано и работает СП</a:t>
            </a:r>
          </a:p>
          <a:p>
            <a:pPr>
              <a:lnSpc>
                <a:spcPct val="120000"/>
              </a:lnSpc>
              <a:buNone/>
            </a:pPr>
            <a:r>
              <a:rPr lang="ru-RU" sz="1500" dirty="0"/>
              <a:t>3. </a:t>
            </a:r>
            <a:r>
              <a:rPr lang="ru-RU" sz="1500" u="sng" dirty="0"/>
              <a:t>Функции</a:t>
            </a:r>
            <a:r>
              <a:rPr lang="ru-RU" sz="1500" dirty="0"/>
              <a:t> - Конкретные виды работ, выполняемые СП в рамках решения своих основных задач</a:t>
            </a:r>
          </a:p>
          <a:p>
            <a:pPr>
              <a:lnSpc>
                <a:spcPct val="120000"/>
              </a:lnSpc>
              <a:buNone/>
            </a:pPr>
            <a:r>
              <a:rPr lang="ru-RU" sz="1500" dirty="0"/>
              <a:t>4. </a:t>
            </a:r>
            <a:r>
              <a:rPr lang="ru-RU" sz="1500" u="sng" dirty="0"/>
              <a:t>Права и обязанности </a:t>
            </a:r>
            <a:r>
              <a:rPr lang="ru-RU" sz="1500" dirty="0"/>
              <a:t>- Права и обязанности руководителя и работников  СП при выполнении своих функций</a:t>
            </a:r>
          </a:p>
          <a:p>
            <a:pPr>
              <a:lnSpc>
                <a:spcPct val="120000"/>
              </a:lnSpc>
              <a:buNone/>
            </a:pPr>
            <a:r>
              <a:rPr lang="ru-RU" sz="1500" dirty="0"/>
              <a:t>5. </a:t>
            </a:r>
            <a:r>
              <a:rPr lang="ru-RU" sz="1500" u="sng" dirty="0"/>
              <a:t>Ответственность</a:t>
            </a:r>
            <a:r>
              <a:rPr lang="ru-RU" sz="1500" dirty="0"/>
              <a:t> - Виды ответственности, которую может понести руководитель и работники СП в случае невыполнения своих обязанностей (дисциплинарная, административная, а в некоторых случаях и уголовная)</a:t>
            </a:r>
          </a:p>
          <a:p>
            <a:pPr>
              <a:lnSpc>
                <a:spcPct val="120000"/>
              </a:lnSpc>
              <a:buNone/>
            </a:pPr>
            <a:r>
              <a:rPr lang="ru-RU" sz="1500" dirty="0"/>
              <a:t>6. </a:t>
            </a:r>
            <a:r>
              <a:rPr lang="ru-RU" sz="1500" u="sng" dirty="0"/>
              <a:t>Взаимоотношения </a:t>
            </a:r>
            <a:r>
              <a:rPr lang="ru-RU" sz="1500" dirty="0"/>
              <a:t>- Порядок взаимодействия СП с другими подразделениями организации: в какой форме осуществляется, какие документы при этом создаются и т.д.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Реквизиты положения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 lnSpcReduction="20000"/>
          </a:bodyPr>
          <a:lstStyle/>
          <a:p>
            <a:endParaRPr lang="ru-RU" b="1" dirty="0"/>
          </a:p>
          <a:p>
            <a:r>
              <a:rPr lang="ru-RU" dirty="0"/>
              <a:t>При подготовке положения оформляются  следующие реквизиты документа: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- наименование организации;- автора документа ( 05);</a:t>
            </a:r>
          </a:p>
          <a:p>
            <a:pPr>
              <a:buNone/>
            </a:pPr>
            <a:r>
              <a:rPr lang="ru-RU" dirty="0"/>
              <a:t>- наименование вида документа (09);</a:t>
            </a:r>
          </a:p>
          <a:p>
            <a:pPr>
              <a:buNone/>
            </a:pPr>
            <a:r>
              <a:rPr lang="ru-RU" dirty="0"/>
              <a:t>- заголовок к тексту  (17);</a:t>
            </a:r>
          </a:p>
          <a:p>
            <a:pPr>
              <a:buNone/>
            </a:pPr>
            <a:r>
              <a:rPr lang="ru-RU" dirty="0"/>
              <a:t>- дата документа (10);</a:t>
            </a:r>
          </a:p>
          <a:p>
            <a:pPr>
              <a:buNone/>
            </a:pPr>
            <a:r>
              <a:rPr lang="ru-RU" dirty="0"/>
              <a:t>- регистрационный номер документа (11);  </a:t>
            </a:r>
          </a:p>
          <a:p>
            <a:pPr>
              <a:buNone/>
            </a:pPr>
            <a:r>
              <a:rPr lang="ru-RU" dirty="0"/>
              <a:t>- место составления (издания )  документа  (13); </a:t>
            </a:r>
          </a:p>
          <a:p>
            <a:pPr>
              <a:buNone/>
            </a:pPr>
            <a:r>
              <a:rPr lang="ru-RU" dirty="0"/>
              <a:t>- гриф утверждения документа  (16);</a:t>
            </a:r>
          </a:p>
          <a:p>
            <a:pPr>
              <a:buNone/>
            </a:pPr>
            <a:r>
              <a:rPr lang="ru-RU" dirty="0"/>
              <a:t>- текст документа  (18); </a:t>
            </a:r>
          </a:p>
          <a:p>
            <a:pPr>
              <a:buNone/>
            </a:pPr>
            <a:r>
              <a:rPr lang="ru-RU" dirty="0"/>
              <a:t>- гриф согласования документа  (20) 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Vidrina.MAC\Рабочий стол\primp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500858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1071538" y="0"/>
          <a:ext cx="7143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6120143" imgH="9213428" progId="Word.Document.8">
                  <p:embed/>
                </p:oleObj>
              </mc:Choice>
              <mc:Fallback>
                <p:oleObj name="Document" r:id="rId3" imgW="6120143" imgH="92134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0"/>
                        <a:ext cx="7143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85786" y="1142984"/>
          <a:ext cx="7500990" cy="442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окумент" r:id="rId3" imgW="5953878" imgH="2446723" progId="Word.Document.12">
                  <p:embed/>
                </p:oleObj>
              </mc:Choice>
              <mc:Fallback>
                <p:oleObj name="Документ" r:id="rId3" imgW="5953878" imgH="244672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142984"/>
                        <a:ext cx="7500990" cy="442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0034" y="1071546"/>
          <a:ext cx="7929618" cy="471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Документ" r:id="rId3" imgW="5934816" imgH="2804631" progId="Word.Document.12">
                  <p:embed/>
                </p:oleObj>
              </mc:Choice>
              <mc:Fallback>
                <p:oleObj name="Документ" r:id="rId3" imgW="5934816" imgH="280463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071546"/>
                        <a:ext cx="7929618" cy="471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Классификация документов в организации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362216" cy="48911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Административная система  документирования по видам документов делится на три группы документов.</a:t>
            </a:r>
          </a:p>
          <a:p>
            <a:pPr algn="ctr">
              <a:buNone/>
            </a:pPr>
            <a:endParaRPr lang="ru-RU" dirty="0"/>
          </a:p>
          <a:p>
            <a:pPr marL="596646" indent="-514350">
              <a:buNone/>
            </a:pPr>
            <a:r>
              <a:rPr lang="ru-RU" dirty="0"/>
              <a:t>1.</a:t>
            </a:r>
            <a:r>
              <a:rPr lang="ru-RU" b="1" dirty="0"/>
              <a:t> Организационно-распорядительная документация (ОРД) –</a:t>
            </a:r>
          </a:p>
          <a:p>
            <a:pPr marL="596646" indent="-514350">
              <a:buNone/>
            </a:pPr>
            <a:r>
              <a:rPr lang="ru-RU" dirty="0"/>
              <a:t>положения, уставы, инструкции, приказы, решения, протоколы, штатное расписание, регламент и т.п.</a:t>
            </a:r>
          </a:p>
          <a:p>
            <a:pPr marL="596646" indent="-514350"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2. </a:t>
            </a:r>
            <a:r>
              <a:rPr lang="ru-RU" b="1" dirty="0"/>
              <a:t>Справочно-информационная документация (СИД) – </a:t>
            </a:r>
            <a:r>
              <a:rPr lang="ru-RU" dirty="0"/>
              <a:t>письма, телеграммы, телефонограммы, докладные, служебные, пояснительные, объяснительные записки, справки, акты и т.п.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3. </a:t>
            </a:r>
            <a:r>
              <a:rPr lang="ru-RU" b="1" dirty="0"/>
              <a:t>Документы по личному составу (ДЛС) – </a:t>
            </a:r>
            <a:r>
              <a:rPr lang="ru-RU" dirty="0"/>
              <a:t>приказы, личные дела, заявления, трудовые книжки, характеристики, анкеты, резюме, договоры и т.п.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 утвержденным положением в обязательном порядке следует ознакомить всех заинтересованных работников предприятия: если это положение об отделе, то всех работников отдела; если положение о работе с претензиями – всех, кто работает с претензиями, и т.п. Каждый новый работник организации в свой первый рабочий день должен изучить все положения и инструкции, по которым ему придется работать.</a:t>
            </a:r>
          </a:p>
          <a:p>
            <a:pPr algn="just"/>
            <a:r>
              <a:rPr lang="ru-RU" dirty="0"/>
              <a:t>Положение является бессрочным документом и действует с момента своего утверждения до отмены или замены новым. Периодически (раз в несколько лет) положение нужно пересматривать и при необходимости вносить в него актуальные изменения.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i="1" dirty="0"/>
              <a:t>Инструкции </a:t>
            </a:r>
            <a:r>
              <a:rPr lang="ru-RU" sz="2500" b="1" dirty="0"/>
              <a:t>  </a:t>
            </a:r>
            <a:r>
              <a:rPr lang="ru-RU" sz="2500" dirty="0"/>
              <a:t>определяют научно-технические, технологические, финансовые, производственные и другие стороны деятельности организации, ее подразделений и должностных лиц.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15370" cy="451484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Все инструкции подразделяются на две основные группы: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1) инструкции, регламентирующие порядок выполнения какого-либо процесса (производственного, например), в осуществлении которого принимают участие  исполнители (должностные лица, подразделения);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2) должностные инструкции, определяющие функции, права, обязанность и ответственность должностных лиц.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3898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Должностная инструкция – </a:t>
            </a:r>
            <a:r>
              <a:rPr lang="ru-RU" sz="2000" dirty="0"/>
              <a:t>это организационно-правовой документ, определяющий основные функции, обязанности, права и ответственность сотрудника организации при осуществлении им деятельности в определенной должности.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71678"/>
            <a:ext cx="7498080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При разработке должностных инструкций</a:t>
            </a:r>
          </a:p>
          <a:p>
            <a:pPr algn="ctr">
              <a:buNone/>
            </a:pPr>
            <a:r>
              <a:rPr lang="ru-RU" sz="2000" dirty="0"/>
              <a:t>следует опираться на квалификационные</a:t>
            </a:r>
          </a:p>
          <a:p>
            <a:pPr algn="ctr">
              <a:buNone/>
            </a:pPr>
            <a:r>
              <a:rPr lang="ru-RU" sz="2000" dirty="0"/>
              <a:t>требования к должностям служащих, которые</a:t>
            </a:r>
          </a:p>
          <a:p>
            <a:pPr algn="ctr">
              <a:buNone/>
            </a:pPr>
            <a:r>
              <a:rPr lang="ru-RU" sz="2000" dirty="0"/>
              <a:t>содержатся в «Квалификационном справочнике</a:t>
            </a:r>
          </a:p>
          <a:p>
            <a:pPr algn="ctr">
              <a:buNone/>
            </a:pPr>
            <a:r>
              <a:rPr lang="ru-RU" sz="2000" dirty="0"/>
              <a:t>должностей руководителей, специалистов и</a:t>
            </a:r>
          </a:p>
          <a:p>
            <a:pPr algn="ctr">
              <a:buNone/>
            </a:pPr>
            <a:r>
              <a:rPr lang="ru-RU" sz="2000" dirty="0"/>
              <a:t>других служащих», утвержденном</a:t>
            </a:r>
          </a:p>
          <a:p>
            <a:pPr algn="ctr">
              <a:buNone/>
            </a:pPr>
            <a:r>
              <a:rPr lang="ru-RU" sz="2000" dirty="0"/>
              <a:t>постановлением Минтруда России от 21 августа 1998 года № 37.</a:t>
            </a:r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r>
              <a:rPr lang="ru-RU" sz="2000" dirty="0"/>
              <a:t>с 1 июля 2016 года вступил в силу закон  о </a:t>
            </a:r>
            <a:r>
              <a:rPr lang="ru-RU" sz="2000" b="1" dirty="0"/>
              <a:t>ПРОФСТАНДАРТАХ</a:t>
            </a:r>
          </a:p>
          <a:p>
            <a:pPr algn="ctr">
              <a:buNone/>
            </a:pPr>
            <a:r>
              <a:rPr lang="ru-RU" sz="2000" dirty="0"/>
              <a:t>Статьи 195.2 и 195.3  Трудового кодекса РФ</a:t>
            </a:r>
          </a:p>
          <a:p>
            <a:pPr>
              <a:buNone/>
            </a:pPr>
            <a:endParaRPr lang="ru-RU" sz="2000" dirty="0"/>
          </a:p>
          <a:p>
            <a:pPr algn="ctr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498080" cy="582594"/>
          </a:xfrm>
        </p:spPr>
        <p:txBody>
          <a:bodyPr>
            <a:normAutofit/>
          </a:bodyPr>
          <a:lstStyle/>
          <a:p>
            <a:pPr algn="ctr"/>
            <a:r>
              <a:rPr lang="ru-RU" sz="2500" dirty="0"/>
              <a:t>Структура должностной инструкции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433654" cy="550072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Раздел «</a:t>
            </a:r>
            <a:r>
              <a:rPr lang="ru-RU" b="1" dirty="0"/>
              <a:t>Общие положения</a:t>
            </a:r>
            <a:r>
              <a:rPr lang="ru-RU" dirty="0"/>
              <a:t>» устанавливает категорию деятельности, квалификационные требования, подчинение, порядок освобождения от должности и назначение на нее. В этой части ссылаются на организационно-правовые документы, на основании которых сотрудник осуществляет служебную деятельность, в нем определяется порядок замещения и  исполнения должностных обязанностей в случае его временного отсутствия.</a:t>
            </a:r>
          </a:p>
          <a:p>
            <a:r>
              <a:rPr lang="ru-RU" dirty="0"/>
              <a:t>В разделе «</a:t>
            </a:r>
            <a:r>
              <a:rPr lang="ru-RU" b="1" dirty="0"/>
              <a:t>Должностные обязанности</a:t>
            </a:r>
            <a:r>
              <a:rPr lang="ru-RU" dirty="0"/>
              <a:t>» определяются виды работ, выполняемые сотрудником, с учетом задач и функций конкретного структурного подразделения, с подробным изложением основных направлений его служебной деятельности.</a:t>
            </a:r>
          </a:p>
          <a:p>
            <a:r>
              <a:rPr lang="ru-RU" dirty="0"/>
              <a:t>В части «</a:t>
            </a:r>
            <a:r>
              <a:rPr lang="ru-RU" b="1" dirty="0"/>
              <a:t>Должен знать</a:t>
            </a:r>
            <a:r>
              <a:rPr lang="ru-RU" dirty="0"/>
              <a:t>» приводятся основные требования, предъявляемые к работнику в отношении специальных знаний, а также знаний:</a:t>
            </a:r>
          </a:p>
          <a:p>
            <a:pPr>
              <a:buNone/>
            </a:pPr>
            <a:r>
              <a:rPr lang="ru-RU" dirty="0"/>
              <a:t>– законодательных актов, положений, инструкций, других руководящих и нормативных документов;</a:t>
            </a:r>
          </a:p>
          <a:p>
            <a:pPr>
              <a:buNone/>
            </a:pPr>
            <a:r>
              <a:rPr lang="ru-RU" dirty="0"/>
              <a:t>– методов и средств, которые работник должен уметь применять при выполнении должностных обязанностей;</a:t>
            </a:r>
          </a:p>
          <a:p>
            <a:r>
              <a:rPr lang="ru-RU" dirty="0"/>
              <a:t>«</a:t>
            </a:r>
            <a:r>
              <a:rPr lang="ru-RU" b="1" dirty="0"/>
              <a:t>Требования к квалификации</a:t>
            </a:r>
            <a:r>
              <a:rPr lang="ru-RU" dirty="0"/>
              <a:t>» определяют: </a:t>
            </a:r>
          </a:p>
          <a:p>
            <a:pPr>
              <a:buNone/>
            </a:pPr>
            <a:r>
              <a:rPr lang="ru-RU" dirty="0"/>
              <a:t>– уровень профессиональной подготовки работника, необходимый для выполнения должностных обязанностей;</a:t>
            </a:r>
          </a:p>
          <a:p>
            <a:pPr>
              <a:buNone/>
            </a:pPr>
            <a:r>
              <a:rPr lang="ru-RU" dirty="0"/>
              <a:t>– требования по стажу работы.</a:t>
            </a:r>
          </a:p>
          <a:p>
            <a:r>
              <a:rPr lang="ru-RU" dirty="0"/>
              <a:t>Раздел «</a:t>
            </a:r>
            <a:r>
              <a:rPr lang="ru-RU" b="1" dirty="0"/>
              <a:t>Права</a:t>
            </a:r>
            <a:r>
              <a:rPr lang="ru-RU" dirty="0"/>
              <a:t>» устанавливает права работника, которые способствуют успешному выполнению работы.</a:t>
            </a:r>
          </a:p>
          <a:p>
            <a:r>
              <a:rPr lang="ru-RU" dirty="0"/>
              <a:t>Раздел «</a:t>
            </a:r>
            <a:r>
              <a:rPr lang="ru-RU" b="1" dirty="0"/>
              <a:t>Ответственность</a:t>
            </a:r>
            <a:r>
              <a:rPr lang="ru-RU" dirty="0"/>
              <a:t>» конкретно указывает меру ответственности работника за несоблюдение своих должностных обязанностей. На пример: «</a:t>
            </a:r>
            <a:r>
              <a:rPr lang="ru-RU" i="1" dirty="0"/>
              <a:t>Главный инженер несет ответственность за: ……»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498080" cy="65403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Оформление должностной инструкции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505092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Текст инструкции  согласовывают с юристами, отделом труда и заработной платы, руководителем подразделения. </a:t>
            </a:r>
          </a:p>
          <a:p>
            <a:pPr>
              <a:buNone/>
            </a:pPr>
            <a:r>
              <a:rPr lang="ru-RU" dirty="0"/>
              <a:t>Утверждаются должностные инструкции руководителями организации или с помощью распорядительного акта  (приказа, распоряжения).</a:t>
            </a:r>
          </a:p>
          <a:p>
            <a:pPr>
              <a:buNone/>
            </a:pPr>
            <a:r>
              <a:rPr lang="ru-RU" dirty="0"/>
              <a:t>Изменения в инструкцию можно внести только посредством приказа или другого распорядительного акта. При внесении изменений работника уведомляют об этом под роспись.</a:t>
            </a:r>
          </a:p>
          <a:p>
            <a:pPr>
              <a:buNone/>
            </a:pPr>
            <a:r>
              <a:rPr lang="ru-RU" dirty="0"/>
              <a:t>Текст инструкции имеет характер указаний. Рекомендуются четкие </a:t>
            </a:r>
          </a:p>
          <a:p>
            <a:pPr>
              <a:buNone/>
            </a:pPr>
            <a:r>
              <a:rPr lang="ru-RU" dirty="0"/>
              <a:t>формулировки с распорядительными словами: «</a:t>
            </a:r>
            <a:r>
              <a:rPr lang="ru-RU" i="1" dirty="0"/>
              <a:t>должен», «обязан»,</a:t>
            </a:r>
          </a:p>
          <a:p>
            <a:pPr>
              <a:buNone/>
            </a:pPr>
            <a:r>
              <a:rPr lang="ru-RU" i="1" dirty="0"/>
              <a:t>«имеет право», «не допускается», «запрещается» и т.д.</a:t>
            </a:r>
          </a:p>
          <a:p>
            <a:pPr>
              <a:buNone/>
            </a:pPr>
            <a:r>
              <a:rPr lang="ru-RU" dirty="0"/>
              <a:t>Оформление инструкции лучше выполнить угловым расположением</a:t>
            </a:r>
          </a:p>
          <a:p>
            <a:pPr>
              <a:buNone/>
            </a:pPr>
            <a:r>
              <a:rPr lang="ru-RU" dirty="0"/>
              <a:t>реквизитов, т.к. «зона адресата» – правый верхний угол – будет отведена для реквизита «Гриф утверждения».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Формуляр-образец ИНСТРУКЦИИ включает реквизиты: 05, 09, 10,11, 13, 16, 17, 18, 20.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5143536" cy="50004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Штатное расписание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60007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Применяется для оформления структуры, штатного состава и штатной численности организации в соответствии с ее уставом (положением).</a:t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b="1" dirty="0"/>
              <a:t>Штатное расписание содержит</a:t>
            </a:r>
            <a:r>
              <a:rPr lang="ru-RU" dirty="0"/>
              <a:t> перечень структурных подразделений, должностей, сведения о количестве штатных единиц, должностных окладах, надбавках и месячном фонде заработной платы. </a:t>
            </a:r>
            <a:br>
              <a:rPr lang="ru-RU" dirty="0"/>
            </a:br>
            <a:r>
              <a:rPr lang="ru-RU" dirty="0"/>
              <a:t>  </a:t>
            </a:r>
          </a:p>
          <a:p>
            <a:pPr>
              <a:buNone/>
            </a:pPr>
            <a:r>
              <a:rPr lang="ru-RU" dirty="0"/>
              <a:t> В ТК РФ нет прямого требования о наличии штатного расписания в каждой организации, однако в постановлении </a:t>
            </a:r>
            <a:r>
              <a:rPr lang="ru-RU" dirty="0" err="1"/>
              <a:t>Роскомстата</a:t>
            </a:r>
            <a:r>
              <a:rPr lang="ru-RU" dirty="0"/>
              <a:t> России от 15.01.04г. №1 предусмотрено, что унифицированные формы первичной учетной документации по учету труда и его оплаты, в том числе форма Т-3 (штатное расписание), распространяются на организации всех форм собственности.</a:t>
            </a:r>
            <a:br>
              <a:rPr lang="ru-RU" dirty="0"/>
            </a:br>
            <a:r>
              <a:rPr lang="ru-RU" dirty="0"/>
              <a:t>   </a:t>
            </a:r>
          </a:p>
          <a:p>
            <a:pPr>
              <a:buNone/>
            </a:pPr>
            <a:r>
              <a:rPr lang="ru-RU" dirty="0"/>
              <a:t>Принять сотрудника по трудовому договору, будь это для него основное место работы или работа по совместительству, можно только на предусмотренную штатным расписанием должность и в указанное в нем структурное подразделение организации.</a:t>
            </a:r>
            <a:br>
              <a:rPr lang="ru-RU" dirty="0"/>
            </a:br>
            <a:r>
              <a:rPr lang="ru-RU" dirty="0"/>
              <a:t>  </a:t>
            </a:r>
          </a:p>
          <a:p>
            <a:pPr>
              <a:buNone/>
            </a:pPr>
            <a:r>
              <a:rPr lang="ru-RU" dirty="0"/>
              <a:t> Согласно Квалификационному справочнику должностей руководителей, специалистов и других служащих (утвержден Постановлением Минтруда России от 21.08.1998 №37),составление штатного расписания является обязанностью экономиста по труду.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Поскольку такая должность есть далеко не в каждой организации, то руководство компании самостоятельно решает вопрос, на кого возлагается эта работа.</a:t>
            </a:r>
            <a:br>
              <a:rPr lang="ru-RU" dirty="0"/>
            </a:br>
            <a:r>
              <a:rPr lang="ru-RU" dirty="0"/>
              <a:t>Если руководитель организации возлагает данную обязанность на работника, у которого она в трудовом договоре и (или) должностной инструкции </a:t>
            </a:r>
            <a:r>
              <a:rPr lang="ru-RU" u="sng" dirty="0"/>
              <a:t>не прописана</a:t>
            </a:r>
            <a:r>
              <a:rPr lang="ru-RU" dirty="0"/>
              <a:t>, то такое </a:t>
            </a:r>
            <a:r>
              <a:rPr lang="ru-RU" u="sng" dirty="0"/>
              <a:t>лицо назначается посредством приказа</a:t>
            </a:r>
            <a:r>
              <a:rPr lang="ru-RU" dirty="0"/>
              <a:t> по основной деятельности.</a:t>
            </a:r>
          </a:p>
          <a:p>
            <a:pPr>
              <a:buNone/>
            </a:pPr>
            <a:r>
              <a:rPr lang="ru-RU" dirty="0"/>
              <a:t>Штатное расписание составляется на конкретную дату, утверждается  обычно на 1 января ежегодно и вводится в действие приказом  руководителя организации; по мере необходимости в него могут </a:t>
            </a:r>
          </a:p>
          <a:p>
            <a:pPr>
              <a:buNone/>
            </a:pPr>
            <a:r>
              <a:rPr lang="ru-RU" dirty="0"/>
              <a:t>вноситься изменения (также приказом), его необязательно доводить до сведения работников..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Кадр.делопроизводство\t_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01121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Распорядительные документы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428868"/>
            <a:ext cx="7991500" cy="3803253"/>
          </a:xfrm>
        </p:spPr>
        <p:txBody>
          <a:bodyPr/>
          <a:lstStyle/>
          <a:p>
            <a:pPr algn="ctr"/>
            <a:r>
              <a:rPr lang="ru-RU" dirty="0"/>
              <a:t>документы, носящие административный характер и обращенные к нижестоящим или подчиненным организациям, группам или отдельным должностным лицам</a:t>
            </a:r>
          </a:p>
        </p:txBody>
      </p:sp>
    </p:spTree>
    <p:extLst>
      <p:ext uri="{BB962C8B-B14F-4D97-AF65-F5344CB8AC3E}">
        <p14:creationId xmlns:p14="http://schemas.microsoft.com/office/powerpoint/2010/main" val="3244914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498080" cy="50004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Приказ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505092" cy="52149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/>
              <a:t>это правовой акт, издаваемый руководителем предприятия, действующим на основании единоначалия </a:t>
            </a:r>
            <a:r>
              <a:rPr lang="ru-RU" sz="1800" dirty="0"/>
              <a:t>в </a:t>
            </a:r>
            <a:r>
              <a:rPr lang="ru-RU" sz="1800" b="1" dirty="0"/>
              <a:t>целях регулирования деятельности организации. </a:t>
            </a:r>
          </a:p>
          <a:p>
            <a:pPr algn="ctr">
              <a:buNone/>
            </a:pPr>
            <a:r>
              <a:rPr lang="ru-RU" sz="1800" b="1" dirty="0"/>
              <a:t>Приказ предназначен для разрешения основных и оперативных задач предприятия. 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dirty="0"/>
              <a:t>Весь массив приказов организации принято разделять на два потока: по основной деятельности и по личному составу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br>
              <a:rPr lang="ru-RU" sz="1800" dirty="0"/>
            </a:br>
            <a:endParaRPr lang="ru-RU" sz="1800" dirty="0"/>
          </a:p>
          <a:p>
            <a:pPr>
              <a:buNone/>
            </a:pPr>
            <a:endParaRPr lang="ru-RU" sz="1300" b="1" dirty="0"/>
          </a:p>
          <a:p>
            <a:endParaRPr lang="ru-RU" sz="13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Проекты приказов по основной деятельности готовят структурные подразделения организации на основании поручений руководства либо в инициативном порядке. Ответственность за качественную подготовку проекта приказа, согласование и правильное оформление проекта несет руководитель подразделения, который готовит проект приказа и представляет его на подпись.</a:t>
            </a:r>
          </a:p>
          <a:p>
            <a:r>
              <a:rPr lang="ru-RU" dirty="0"/>
              <a:t>Контроль за правильностью оформления проектов приказов осуществляет Служба делопроизводства организации.</a:t>
            </a:r>
          </a:p>
          <a:p>
            <a:r>
              <a:rPr lang="ru-RU" dirty="0"/>
              <a:t>Приказы, издаваемые в организации, не должны противоречить законодательству Российской Федерации, Уставу организации, локальным нормативным актам организации и ранее изданным приказам организации.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16"/>
            <a:ext cx="797242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/>
              <a:t>Организационные документы</a:t>
            </a:r>
            <a:br>
              <a:rPr lang="ru-RU" sz="3900" dirty="0"/>
            </a:br>
            <a:br>
              <a:rPr lang="ru-RU" sz="3900" dirty="0"/>
            </a:br>
            <a:r>
              <a:rPr lang="ru-RU" sz="3900" dirty="0"/>
              <a:t>- </a:t>
            </a:r>
            <a:r>
              <a:rPr lang="ru-RU" sz="3900" dirty="0">
                <a:solidFill>
                  <a:schemeClr val="tx1"/>
                </a:solidFill>
              </a:rPr>
              <a:t>комплекс взаимоувязанных документов, регламентирующих структуру, задачи, функции учреждения, организацию его работы, права, обязанности и ответственность руководства учреждения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Приказы по основной деятельности издаются: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- во исполнение нормативных правовых актов органов государственной власти и вышестоящих организаций;</a:t>
            </a:r>
          </a:p>
          <a:p>
            <a:pPr>
              <a:buNone/>
            </a:pPr>
            <a:r>
              <a:rPr lang="ru-RU" dirty="0"/>
              <a:t>- в целях осуществления управленческой деятельности, вытекающей из функций и задач организации.</a:t>
            </a:r>
          </a:p>
          <a:p>
            <a:r>
              <a:rPr lang="ru-RU" dirty="0"/>
              <a:t>Приказы по основной деятельности составляются на основе тщательного и всестороннего изучения вопросов, требующих разрешения, чтобы содержащиеся в приказах поручения были конкретными, обеспечивались достаточными материально-техническими и финансовыми средствами и в дальнейшем исключали необходимость корректировки принятых решений в связи с неполнотой или недоработкой предыдущего приказа.</a:t>
            </a:r>
          </a:p>
          <a:p>
            <a:r>
              <a:rPr lang="ru-RU" dirty="0"/>
              <a:t>Приказы организации оформляются на бланке приказа с использованием следующих реквизитов: дата документа, регистрационный номер документа, заголовок к тексту, текст, подпись. Дата и регистрационный номер приказа проставляются после подписания приказа руководителем организации.</a:t>
            </a:r>
          </a:p>
          <a:p>
            <a:r>
              <a:rPr lang="ru-RU" dirty="0"/>
              <a:t>Заголовок к приказу печатается через один межстрочный интервал под реквизитами бланка слева от границы левого поля. Точка в конце заголовка не ставится. Заголовок к приказу формулируется с предлогом "о" ("об"), кратко и точно отражая содержание текста приказа. </a:t>
            </a:r>
          </a:p>
          <a:p>
            <a:r>
              <a:rPr lang="ru-RU" dirty="0"/>
              <a:t>Например:</a:t>
            </a:r>
          </a:p>
          <a:p>
            <a:pPr>
              <a:buNone/>
            </a:pPr>
            <a:r>
              <a:rPr lang="ru-RU" dirty="0"/>
              <a:t>Об утверждении Инструкции по делопроизводству;</a:t>
            </a:r>
          </a:p>
          <a:p>
            <a:pPr>
              <a:buNone/>
            </a:pPr>
            <a:r>
              <a:rPr lang="ru-RU" dirty="0"/>
              <a:t>О порядке финансирования рекламной кампании;</a:t>
            </a:r>
          </a:p>
          <a:p>
            <a:pPr>
              <a:buNone/>
            </a:pPr>
            <a:r>
              <a:rPr lang="ru-RU" dirty="0"/>
              <a:t>О создании экспертной комиссии.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Текст приказа состоит из двух частей: обоснования (преамбулы) и распорядительной части. В обосновании указывается основание, причина или цель издания документа. </a:t>
            </a:r>
          </a:p>
          <a:p>
            <a:r>
              <a:rPr lang="ru-RU" dirty="0"/>
              <a:t>Например: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В соответствии с приказом Министерства связи и массовых коммуникаций от 25 декабря 2014 г. N 1494 "Об утверждении Правил обмена документами в электронном виде при организации информационного взаимодействия" ...</a:t>
            </a:r>
          </a:p>
          <a:p>
            <a:pPr>
              <a:buNone/>
            </a:pPr>
            <a:r>
              <a:rPr lang="ru-RU" dirty="0"/>
              <a:t>В целях организации и проведения работы по экспертизе ценности документов, образующихся в деятельности организации, и отбору их для передачи на хранение в архив организации и к уничтожению ...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 Распорядительная часть приказа начинается словом "приказываю", которое печатается строчными буквами вразрядку.</a:t>
            </a:r>
          </a:p>
          <a:p>
            <a:r>
              <a:rPr lang="ru-RU" dirty="0"/>
              <a:t>Распорядительная часть может содержать:</a:t>
            </a:r>
          </a:p>
          <a:p>
            <a:pPr>
              <a:buNone/>
            </a:pPr>
            <a:r>
              <a:rPr lang="ru-RU" dirty="0"/>
              <a:t>- решения организационного характера (утвердить, создать, преобразовать, ликвидировать, признать утратившим силу);</a:t>
            </a:r>
          </a:p>
          <a:p>
            <a:pPr>
              <a:buNone/>
            </a:pPr>
            <a:r>
              <a:rPr lang="ru-RU" dirty="0"/>
              <a:t>- конкретные поручения с указанием исполнителя (исполнителей) и сроков их выполнения.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78647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Каждое решение (поручение) оформляется в приказе как отдельный пункт. Пункты приказа располагаются в логико-временной последовательности и нумеруются арабскими цифрами. Если поручение дается конкретному подразделению, его наименование пишется полностью, в скобках указываются фамилия и инициалы руководителя подразделения в именительном падеже. </a:t>
            </a:r>
          </a:p>
          <a:p>
            <a:r>
              <a:rPr lang="ru-RU" dirty="0"/>
              <a:t>Например: </a:t>
            </a:r>
          </a:p>
          <a:p>
            <a:r>
              <a:rPr lang="ru-RU" dirty="0"/>
              <a:t>... приказываю:</a:t>
            </a:r>
          </a:p>
          <a:p>
            <a:r>
              <a:rPr lang="ru-RU" dirty="0"/>
              <a:t>1. Учебно-методическому отделу (Фамилия И.О.) к 01.11.2017 подготовить и представить на утверждение план учебно-методической работы на 2018 год.</a:t>
            </a:r>
          </a:p>
          <a:p>
            <a:r>
              <a:rPr lang="ru-RU" dirty="0"/>
              <a:t>... </a:t>
            </a:r>
          </a:p>
          <a:p>
            <a:r>
              <a:rPr lang="ru-RU" dirty="0"/>
              <a:t>Если поручение дается конкретному исполнителю, его должность и фамилия указываются без скобок в дательном падеже. </a:t>
            </a:r>
          </a:p>
          <a:p>
            <a:r>
              <a:rPr lang="ru-RU" dirty="0"/>
              <a:t>Например:</a:t>
            </a:r>
          </a:p>
          <a:p>
            <a:r>
              <a:rPr lang="ru-RU" dirty="0"/>
              <a:t>...</a:t>
            </a:r>
          </a:p>
          <a:p>
            <a:r>
              <a:rPr lang="ru-RU" dirty="0"/>
              <a:t>3. Главному бухгалтеру (Фамилия И.О.) подготовить и представить на рассмотрение и утверждение смету командировочных расходов на 2018 год в срок до 30.11.2017.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Предписываемое действие выражается глаголом в неопределенной форме. Не допускается употреблять неконкретные выражения типа "усилить", "ускорить", "обеспечить в кратчайшие сроки".</a:t>
            </a:r>
          </a:p>
          <a:p>
            <a:r>
              <a:rPr lang="ru-RU" dirty="0"/>
              <a:t>Если одному исполнителю необходимо поручить несколько разных заданий с одним сроком выполнения, ответственный исполнитель и срок исполнения указываются один раз в основном пункте, а поручения выделяются в отдельные подпункты. Если у поручений разные сроки исполнения, сроки указываются не в основном пункте, а в каждом подпункте.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Срок исполнения должен быть реальным, соответствовать объему предполагаемых работ. При установлении срока следует учитывать время доведения документа до конкретных исполнителей.</a:t>
            </a:r>
          </a:p>
          <a:p>
            <a:r>
              <a:rPr lang="ru-RU" dirty="0"/>
              <a:t>Срок исполнения в пунктах распорядительной части приказа не указывается в случаях, если действия носят регулярный характер и их выполнение предписывается на весь период действия приказа. Количество исполнителей по каждому пункту (подпункту) не ограничивается. Ответственный исполнитель указывается первым.</a:t>
            </a:r>
          </a:p>
          <a:p>
            <a:r>
              <a:rPr lang="ru-RU" dirty="0"/>
              <a:t>Если приказ отменяет полностью или частично ранее изданные документы по тому же вопросу, то в предпоследнем пункте приказа необходимо их перечислить с указанием наименования документа, его даты, номера, заголовка. </a:t>
            </a:r>
          </a:p>
          <a:p>
            <a:r>
              <a:rPr lang="ru-RU" dirty="0"/>
              <a:t>Например:</a:t>
            </a:r>
          </a:p>
          <a:p>
            <a:pPr>
              <a:buNone/>
            </a:pPr>
            <a:r>
              <a:rPr lang="ru-RU" dirty="0"/>
              <a:t>4. Признать утратившим силу приказ организации от 5 августа 2010 г. N 175 "Об утверждении Экспертной комиссии организации".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Последний пункт приказа - пункт о контроле, в нем указываются должность лица, ответственного за исполнение документа в целом, его фамилия и инициалы. Например: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4. Контроль за исполнением приказа возлагается на заместителя генерального директора Фамилия И.О.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В отдельных случаях руководитель организации может оставить контроль за собой: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Контроль за исполнением приказа оставляю за собой.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Не включается в текст приказа пункт "Приказ довести до сведения ...".</a:t>
            </a:r>
          </a:p>
          <a:p>
            <a:r>
              <a:rPr lang="ru-RU" dirty="0"/>
              <a:t>Подразделения и должностные лица, до сведения которых необходимо довести приказ, перечисляются в указателе (листе, списке) рассылки, который готовится исполнителем и может оформляться на оборотной стороне последнего листа приказа.</a:t>
            </a:r>
          </a:p>
          <a:p>
            <a:r>
              <a:rPr lang="ru-RU" dirty="0"/>
              <a:t>В приказах не допускается:</a:t>
            </a:r>
          </a:p>
          <a:p>
            <a:pPr>
              <a:buNone/>
            </a:pPr>
            <a:r>
              <a:rPr lang="ru-RU" dirty="0"/>
              <a:t>- изменение ранее установленных сроков выполнения заданий в сторону их увеличения;</a:t>
            </a:r>
          </a:p>
          <a:p>
            <a:pPr>
              <a:buNone/>
            </a:pPr>
            <a:r>
              <a:rPr lang="ru-RU" dirty="0"/>
              <a:t>- применение произвольных сокращений или искажение наименований структурных подразделений организаций, подведомственных организаций-исполнителей;</a:t>
            </a:r>
          </a:p>
          <a:p>
            <a:pPr>
              <a:buNone/>
            </a:pPr>
            <a:r>
              <a:rPr lang="ru-RU" dirty="0"/>
              <a:t>- применение произвольных (не общепринятых) технических и других терминов, сокращенных слов и наименований.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При наличии приложений в тексте приказа в соответствующих пунктах распорядительной части даются отсылки: ... (приложение N 1); ... (приложение N 2); ... "согласно приложению", на приложении оформляется отметка о приложении: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Приложение N 1</a:t>
            </a:r>
          </a:p>
          <a:p>
            <a:pPr>
              <a:buNone/>
            </a:pPr>
            <a:r>
              <a:rPr lang="ru-RU" dirty="0"/>
              <a:t>к приказу ФБУ "Наименование</a:t>
            </a:r>
          </a:p>
          <a:p>
            <a:pPr>
              <a:buNone/>
            </a:pPr>
            <a:r>
              <a:rPr lang="ru-RU" dirty="0"/>
              <a:t>организации"</a:t>
            </a:r>
          </a:p>
          <a:p>
            <a:pPr>
              <a:buNone/>
            </a:pPr>
            <a:r>
              <a:rPr lang="ru-RU" dirty="0"/>
              <a:t>от 12.11.2017 N 215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Издание вместе с приказом приложений, не упомянутых в тексте документа, не допускается.</a:t>
            </a:r>
          </a:p>
          <a:p>
            <a:r>
              <a:rPr lang="ru-RU" dirty="0"/>
              <a:t>Если документ, утвержденный приказом, впоследствии действует в виде самостоятельного документа, на первом листе документа в верхнем правом углу проставляется гриф утверждения (при необходимости, - с указанием номера приложения), например: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Инструкция</a:t>
            </a:r>
          </a:p>
          <a:p>
            <a:pPr>
              <a:buNone/>
            </a:pPr>
            <a:r>
              <a:rPr lang="ru-RU" dirty="0"/>
              <a:t>УТВЕРЖДЕНА</a:t>
            </a:r>
          </a:p>
          <a:p>
            <a:pPr>
              <a:buNone/>
            </a:pPr>
            <a:r>
              <a:rPr lang="ru-RU" dirty="0"/>
              <a:t>приказом ФБУ "Наименование</a:t>
            </a:r>
          </a:p>
          <a:p>
            <a:pPr>
              <a:buNone/>
            </a:pPr>
            <a:r>
              <a:rPr lang="ru-RU" dirty="0"/>
              <a:t>организации"</a:t>
            </a:r>
          </a:p>
          <a:p>
            <a:pPr>
              <a:buNone/>
            </a:pPr>
            <a:r>
              <a:rPr lang="ru-RU" dirty="0"/>
              <a:t>от 22.01.2017 N 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Задача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приказов по личному составу </a:t>
            </a:r>
            <a:r>
              <a:rPr lang="ru-RU" dirty="0"/>
              <a:t>– отразить решения руководителя, касающиеся кадровой политики организации. Все приказы по трудовым отношениям с работником (работниками), являются приказами по личному составу, они отражают прием, перемещение и увольнение, поощрения и наказания, персональные данные и т.п. 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dirty="0"/>
              <a:t>До 2013 года многие кадровые приказы составлялись по утвержденным Госкомстатом унифицированным формам (постановление Госкомстата РФ от 05.01.2004 № 1 «Об утверждении унифицированных форм первичной учетной документации по учету труда и его оплаты»). Если утвержденной формы не было, то такой приказ оформлялся в произвольной форме. </a:t>
            </a:r>
          </a:p>
          <a:p>
            <a:endParaRPr lang="ru-RU" dirty="0"/>
          </a:p>
          <a:p>
            <a:pPr algn="just">
              <a:buNone/>
            </a:pPr>
            <a:r>
              <a:rPr lang="ru-RU" dirty="0"/>
              <a:t>С 1 января 2013 года  вступил в силу Федеральный закон от 06.12.2011 № 402-ФЗ «О бухгалтерском учете».</a:t>
            </a:r>
          </a:p>
          <a:p>
            <a:pPr algn="just">
              <a:buNone/>
            </a:pPr>
            <a:r>
              <a:rPr lang="ru-RU" dirty="0"/>
              <a:t>В п. 4 ст. 9 указанного Закона говорится о том, что формы первичных учетных документов утверждает руководитель экономического субъекта по представлению должностного лица, на которое  возложено ведение бухгалтерского учета.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(На государственные бюджетные организации не распространяется)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271590" y="642918"/>
            <a:ext cx="7586690" cy="36828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приказов по личному составу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4040188" cy="78581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Унифицированные формы (Постановление Госкомстата России от 05.01.04 №1)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57200" y="2214554"/>
            <a:ext cx="4040188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/>
              <a:t>-     О приеме на работу – Т-1, Т-1а</a:t>
            </a:r>
          </a:p>
          <a:p>
            <a:pPr>
              <a:buNone/>
            </a:pPr>
            <a:r>
              <a:rPr lang="ru-RU" sz="1900" dirty="0"/>
              <a:t>-     О переводе на другую работу – Т-5, Т-5а</a:t>
            </a:r>
          </a:p>
          <a:p>
            <a:pPr>
              <a:buNone/>
            </a:pPr>
            <a:r>
              <a:rPr lang="ru-RU" sz="1900" dirty="0"/>
              <a:t>-     О предоставлении отпуска – Т-6, Т-6а</a:t>
            </a:r>
          </a:p>
          <a:p>
            <a:pPr>
              <a:buNone/>
            </a:pPr>
            <a:r>
              <a:rPr lang="ru-RU" sz="1900" dirty="0"/>
              <a:t>-     О прекращении трудового договора (увольнении) – Т-8, Т-8а</a:t>
            </a:r>
          </a:p>
          <a:p>
            <a:pPr>
              <a:buNone/>
            </a:pPr>
            <a:r>
              <a:rPr lang="ru-RU" sz="1900" dirty="0"/>
              <a:t>-     О направлении в командировку – Т-9, Т-9а</a:t>
            </a:r>
          </a:p>
          <a:p>
            <a:pPr>
              <a:buNone/>
            </a:pPr>
            <a:r>
              <a:rPr lang="ru-RU" sz="1900" dirty="0"/>
              <a:t>-     О поощрении – Т-11, Т-11а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786314" y="1142984"/>
            <a:ext cx="4041775" cy="92869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имеющие унифицированной формы  (должны соответствовать с требованиями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01.07.2018г. ГОСТ Р 7.0.97-2016)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435771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/>
              <a:t>О поручении дополнительной работы (совмещении)</a:t>
            </a:r>
          </a:p>
          <a:p>
            <a:pPr>
              <a:buFontTx/>
              <a:buChar char="-"/>
            </a:pPr>
            <a:r>
              <a:rPr lang="ru-RU" dirty="0"/>
              <a:t>Об изменении условий трудового договора</a:t>
            </a:r>
          </a:p>
          <a:p>
            <a:pPr>
              <a:buFontTx/>
              <a:buChar char="-"/>
            </a:pPr>
            <a:r>
              <a:rPr lang="ru-RU" dirty="0"/>
              <a:t>О переносе отпуска или его продлении</a:t>
            </a:r>
          </a:p>
          <a:p>
            <a:pPr>
              <a:buFontTx/>
              <a:buChar char="-"/>
            </a:pPr>
            <a:r>
              <a:rPr lang="ru-RU" dirty="0"/>
              <a:t>Об отстранении от работы и допуске к работе после отстранения</a:t>
            </a:r>
          </a:p>
          <a:p>
            <a:pPr>
              <a:buFontTx/>
              <a:buChar char="-"/>
            </a:pPr>
            <a:r>
              <a:rPr lang="ru-RU" dirty="0"/>
              <a:t>О применении дисциплинарного взыскания и его снятии</a:t>
            </a:r>
          </a:p>
          <a:p>
            <a:pPr>
              <a:buFontTx/>
              <a:buChar char="-"/>
            </a:pPr>
            <a:r>
              <a:rPr lang="ru-RU" dirty="0"/>
              <a:t>Об установлении надбавки к окладу</a:t>
            </a:r>
          </a:p>
          <a:p>
            <a:pPr>
              <a:buFontTx/>
              <a:buChar char="-"/>
            </a:pPr>
            <a:r>
              <a:rPr lang="ru-RU" dirty="0"/>
              <a:t>Об изменении персональных данных работника</a:t>
            </a:r>
          </a:p>
          <a:p>
            <a:pPr>
              <a:buFontTx/>
              <a:buChar char="-"/>
            </a:pPr>
            <a:r>
              <a:rPr lang="ru-RU" dirty="0"/>
              <a:t>О присвоении разрядов, классности</a:t>
            </a:r>
          </a:p>
          <a:p>
            <a:pPr>
              <a:buFontTx/>
              <a:buChar char="-"/>
            </a:pPr>
            <a:r>
              <a:rPr lang="ru-RU" dirty="0"/>
              <a:t>О направлении работника на курсы повышения квалификации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EVidrina.MAC\Рабочий стол\dogovor-o-prieme-na-rabotu-700x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5572164" cy="5889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EVidrina.MAC\Рабочий стол\prikaz-o-prieme-rabotnika-na-rabotu-po-srochnomu-trudovomu-dogovoru-okonchanie-sroka-opredeleno-sobytiem-dnem-vyhoda-na-rabotu-otsutstvuyushc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5429287" cy="600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Локальные нормативные акты (далее - ЛНА) организации издаются в виде правил, положений, инструкций, регламентов, перечней, классификаторов и других видов документов. </a:t>
            </a:r>
          </a:p>
          <a:p>
            <a:r>
              <a:rPr lang="ru-RU" dirty="0"/>
              <a:t>ЛНА приобретают юридическую силу после их утверждения распорядительным документом (приказом) или непосредственно руководителем организации иным уполномоченным им лицом.</a:t>
            </a:r>
          </a:p>
          <a:p>
            <a:r>
              <a:rPr lang="ru-RU" dirty="0"/>
              <a:t>Руководители структурных подразделений не вправе издавать ЛНА.</a:t>
            </a:r>
          </a:p>
          <a:p>
            <a:r>
              <a:rPr lang="ru-RU" dirty="0"/>
              <a:t>ЛНА могут быть:</a:t>
            </a:r>
          </a:p>
          <a:p>
            <a:pPr>
              <a:buNone/>
            </a:pPr>
            <a:r>
              <a:rPr lang="ru-RU" dirty="0"/>
              <a:t>- постоянно действующими (без ограничения срока их применения);</a:t>
            </a:r>
          </a:p>
          <a:p>
            <a:pPr>
              <a:buNone/>
            </a:pPr>
            <a:r>
              <a:rPr lang="ru-RU" dirty="0"/>
              <a:t>- временными (действующими в течение указанного в них срока или до наступления определенного события).</a:t>
            </a:r>
          </a:p>
          <a:p>
            <a:r>
              <a:rPr lang="ru-RU" dirty="0"/>
              <a:t>Основанием для издания ЛНА являются:</a:t>
            </a:r>
          </a:p>
          <a:p>
            <a:pPr>
              <a:buNone/>
            </a:pPr>
            <a:r>
              <a:rPr lang="ru-RU" dirty="0"/>
              <a:t>- законодательные и иные нормативные правовые акты Российской Федерации (указы и распоряжения Президента Российской Федерации, постановления и распоряжения Правительства Российской Федерации, акты федеральных органов исполнительной власти);</a:t>
            </a:r>
          </a:p>
          <a:p>
            <a:pPr>
              <a:buNone/>
            </a:pPr>
            <a:r>
              <a:rPr lang="ru-RU" dirty="0"/>
              <a:t>- законодательные акты субъекта Российской Федерации, нормативные правовые акты органов государственной власти субъекта Российской Федерации;</a:t>
            </a:r>
          </a:p>
          <a:p>
            <a:pPr>
              <a:buNone/>
            </a:pPr>
            <a:r>
              <a:rPr lang="ru-RU" dirty="0"/>
              <a:t>- ранее изданные в организации ЛНА и/или распорядительные документы.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 представления на подпись проект приказа (распоряжения) согласовывается с заинтересованными лицами.</a:t>
            </a:r>
          </a:p>
          <a:p>
            <a:r>
              <a:rPr lang="ru-RU" dirty="0"/>
              <a:t> Приказ подписывает руководитель организации или лицо, исполняющее его обязанности.</a:t>
            </a:r>
          </a:p>
          <a:p>
            <a:r>
              <a:rPr lang="ru-RU" dirty="0"/>
              <a:t> Копии приказов (распоряжений) рассылаются в соответствии с указателем (листом, списком) рассылки.</a:t>
            </a:r>
          </a:p>
          <a:p>
            <a:r>
              <a:rPr lang="ru-RU" dirty="0"/>
              <a:t> При оформлении приказа, издаваемого совместно с другой организацией:</a:t>
            </a:r>
          </a:p>
          <a:p>
            <a:pPr>
              <a:buNone/>
            </a:pPr>
            <a:r>
              <a:rPr lang="ru-RU" dirty="0"/>
              <a:t>бланк не используется;</a:t>
            </a:r>
          </a:p>
          <a:p>
            <a:pPr>
              <a:buNone/>
            </a:pPr>
            <a:r>
              <a:rPr lang="ru-RU" dirty="0"/>
              <a:t>наименования организаций печатаются на одном уровне;</a:t>
            </a:r>
          </a:p>
          <a:p>
            <a:pPr>
              <a:buNone/>
            </a:pPr>
            <a:r>
              <a:rPr lang="ru-RU" dirty="0"/>
              <a:t>наименование вида документа (ПРИКАЗ) располагается по центру.</a:t>
            </a:r>
          </a:p>
          <a:p>
            <a:r>
              <a:rPr lang="ru-RU" dirty="0"/>
              <a:t>Датой совместного приказа является дата проставления последней подписи на документе. Регистрационный номер совместного приказа состоит из регистрационных номеров, присвоенных каждой из организаций и проставляемых через косую черту в порядке указания организаций - авторов документа.</a:t>
            </a:r>
          </a:p>
          <a:p>
            <a:r>
              <a:rPr lang="ru-RU" dirty="0"/>
              <a:t>Текст совместного приказа излагается от первого лица множественного числа ("приказываем"), подписи руководителей организаций располагаются на одном уровне слева и справа.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Распоряжения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Распоряжения оформляются по тем же правилам, что и приказы, за исключением того, что в конце преамбулы ставится двоеточие, после чего следуют пункты распорядительной части. </a:t>
            </a:r>
          </a:p>
          <a:p>
            <a:r>
              <a:rPr lang="ru-RU" dirty="0"/>
              <a:t>Например: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В целях исполнения приказа ФБУ "Наименование организации" от 22 августа 2017 г. "Об организации и проведении конкурса "Лучший секретарь компании - 2017":</a:t>
            </a:r>
          </a:p>
          <a:p>
            <a:r>
              <a:rPr lang="ru-RU" dirty="0"/>
              <a:t>1. Руководителям управлений, отделов и лабораторий в срок до 10 сентября 2017 г. представить свои предложения о кандидатурах секретарей и делопроизводителей для участия в конкурсе.</a:t>
            </a:r>
          </a:p>
          <a:p>
            <a:r>
              <a:rPr lang="ru-RU" dirty="0"/>
              <a:t>2. ...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Распоряжения могут не иметь преамбулы.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Протокол</a:t>
            </a:r>
            <a:r>
              <a:rPr lang="ru-RU" sz="3000" dirty="0"/>
              <a:t> - это документ, фиксирующий ход обсуждения вопросов и принятия решений на собраниях, совещаниях, конференция и </a:t>
            </a:r>
            <a:r>
              <a:rPr lang="ru-RU" sz="3000" dirty="0" err="1"/>
              <a:t>т.д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Протокол составляется на основании диктофонных (рукописных) записей, произведенных во время заседания, представленных тезисов докладов и выступлений, справок, проектов решений (постановлений).</a:t>
            </a:r>
          </a:p>
          <a:p>
            <a:r>
              <a:rPr lang="ru-RU" dirty="0"/>
              <a:t>Протокол оформляется в течение одного - трех дней после проведения заседания, если сроки его подготовки не оговорены особо.</a:t>
            </a:r>
          </a:p>
          <a:p>
            <a:r>
              <a:rPr lang="ru-RU" dirty="0"/>
              <a:t>Реквизитами протокола являются: наименование организации, наименование вида документа, заголовок к тексту, дата и место заседания, регистрационный номер протокола, текст, подписи.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57216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Заголовок к тексту протокола отвечает на вопрос "чего?" и содержит указание подразделения или органа, деятельность которого протоколируется. </a:t>
            </a:r>
          </a:p>
          <a:p>
            <a:r>
              <a:rPr lang="ru-RU" dirty="0"/>
              <a:t>Например:</a:t>
            </a:r>
          </a:p>
          <a:p>
            <a:pPr>
              <a:buNone/>
            </a:pPr>
            <a:r>
              <a:rPr lang="ru-RU" dirty="0"/>
              <a:t>протокол заседания аттестационной комиссии</a:t>
            </a:r>
          </a:p>
          <a:p>
            <a:pPr>
              <a:buNone/>
            </a:pPr>
            <a:r>
              <a:rPr lang="ru-RU" dirty="0"/>
              <a:t>протокол заседания научно-методической комиссии.</a:t>
            </a:r>
          </a:p>
          <a:p>
            <a:r>
              <a:rPr lang="ru-RU" dirty="0"/>
              <a:t>Датой протокола является дата заседания. Если заседание продолжается несколько дней, указывается дата начала заседания и через тире - дата окончания: 12 - 13 мая 2018 г.</a:t>
            </a:r>
          </a:p>
          <a:p>
            <a:r>
              <a:rPr lang="ru-RU" dirty="0"/>
              <a:t>Текст протокола должен состоять из двух частей: вводной и основной. В вводной части протокола указываются фамилии председателя (председательствующего); секретаря; фамилии участников, присутствующих на заседании; лиц, приглашенных на заседание; повестка дня.</a:t>
            </a:r>
          </a:p>
          <a:p>
            <a:r>
              <a:rPr lang="ru-RU" dirty="0"/>
              <a:t>Если количество присутствующих на заседании превышает 15 человек, в вводной части протокола делается ссылка на список, являющийся неотъемлемой частью протокола. </a:t>
            </a:r>
          </a:p>
          <a:p>
            <a:r>
              <a:rPr lang="ru-RU" dirty="0"/>
              <a:t>Например:</a:t>
            </a:r>
          </a:p>
          <a:p>
            <a:pPr>
              <a:buNone/>
            </a:pPr>
            <a:r>
              <a:rPr lang="ru-RU" dirty="0"/>
              <a:t>Присутствовали: 25 чел. (список прилагается).</a:t>
            </a:r>
          </a:p>
          <a:p>
            <a:r>
              <a:rPr lang="ru-RU" dirty="0"/>
              <a:t>Вводная часть протокола заканчивается повесткой дня, содержащей перечень рассматриваемых вопросов, перечисленных в порядке их обсуждения с указанием докладчика по каждому рассматриваемому вопросу. Вопросы повестки дня формулируются с предлогом "о" ("об"), печатаются от границы левого поля и нумеруются арабскими цифрами.</a:t>
            </a:r>
          </a:p>
          <a:p>
            <a:r>
              <a:rPr lang="ru-RU" dirty="0"/>
              <a:t>В основной части протокола фиксируется ход заседания.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Полный протокол содержит запись того, что происходило во время заседания, включая вопросы к докладчику, ответы на них, выступления в ходе обсуждения вопроса, результаты голосования по вопросу и принятые решения. 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Краткие протоколы ведутся при рассмотрении вопросов оперативного характера. В кратком протоколе фиксируется тема обсуждения, фамилия докладчика по вопросу и принятые решения.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Основная часть полного протокола состоит из разделов, посвященных вопросам повестки дня. Ход рассмотрения каждого вопроса записывается в последовательности: СЛУШАЛИ - ВЫСТУПИЛИ - РЕШИЛИ.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Постановление (решение) в текст протокола вносится полностью в той формулировке, которая была принята на заседании; при необходимости приводятся итоги голосования: "За - ..., против - ..., воздержалось - ...".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Протокол заседания подписывается председателем (председательствующим) и секретарем заседания, если иное не установлено ЛНА.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При необходимости копии протоколов или выписки из протоколов рассылаются заинтересованным лицам в электронном виде в соответствии с указателем рассылки.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В выписке из протокола должны воспроизводиться все реквизиты заголовочной части протокола, вводная часть, вопрос повестки дня, по которому готовится выписка, и текст, отражающий обсуждение вопроса и принятое решение.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вгений\Pictures\2015-03-21 протокол\протокол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590"/>
            <a:ext cx="5112568" cy="67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498080" cy="58259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Постановление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7498080" cy="51768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документ, который издают высшие органы государственной власти, комитеты и комиссии, образуемые при органах власти.</a:t>
            </a:r>
          </a:p>
          <a:p>
            <a:r>
              <a:rPr lang="ru-RU" dirty="0"/>
              <a:t>Различаются постановления: </a:t>
            </a:r>
          </a:p>
          <a:p>
            <a:pPr marL="596646" indent="-514350">
              <a:buAutoNum type="arabicPeriod"/>
            </a:pPr>
            <a:r>
              <a:rPr lang="ru-RU" i="1" dirty="0"/>
              <a:t>Организационные </a:t>
            </a:r>
            <a:r>
              <a:rPr lang="ru-RU" dirty="0"/>
              <a:t>– позволяющие решать организационные вопросы деятельности комиссий, комитетов, связанные с созданием органа, распределением обязанностей между членами, утверждением плана и т.д.</a:t>
            </a:r>
          </a:p>
          <a:p>
            <a:pPr marL="596646" indent="-514350">
              <a:buAutoNum type="arabicPeriod"/>
            </a:pPr>
            <a:r>
              <a:rPr lang="ru-RU" i="1" dirty="0"/>
              <a:t>Адресуемые </a:t>
            </a:r>
            <a:r>
              <a:rPr lang="ru-RU" dirty="0"/>
              <a:t> – предназначены для исполнения предприятиями, учреждениями, должностными лицами.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Справочно-информационные документы </a:t>
            </a: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dirty="0"/>
              <a:t>документы  которые сообщают сведения, побуждающие принимать определенные решения, то есть инициируют управленческие решения, позволяют выбрать тот или иной способ управленческого воздействия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8317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/>
              <a:t>Письма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285836"/>
            <a:ext cx="7719274" cy="44291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позволяют сообщать различные сведения, уведомлять о событиях и т.д.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Служебное  письмо- </a:t>
            </a:r>
            <a:r>
              <a:rPr lang="ru-RU" sz="2800" dirty="0"/>
              <a:t>обобщенное название различных по содержанию документов, служащих средством общения между организациями в процессе осуществления их деятельности</a:t>
            </a:r>
          </a:p>
          <a:p>
            <a:pPr>
              <a:buNone/>
            </a:pP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44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6072206"/>
          </a:xfrm>
        </p:spPr>
        <p:txBody>
          <a:bodyPr>
            <a:noAutofit/>
          </a:bodyPr>
          <a:lstStyle/>
          <a:p>
            <a:r>
              <a:rPr lang="ru-RU" sz="1800" dirty="0"/>
              <a:t>Деловое (служебное) письмо готовится на бланке письма. При составлении писем оформляются реквизиты: адресат, заголовок к тексту, текст, подпись, отметка об исполнителе, в необходимых случаях - отметка о приложении. </a:t>
            </a:r>
          </a:p>
          <a:p>
            <a:r>
              <a:rPr lang="ru-RU" sz="1800" dirty="0"/>
              <a:t>Если письмо является ответом на поступивший запрос или просьбу, заполняется реквизит "ссылка на регистрационный номер и дату поступившего письма".</a:t>
            </a:r>
          </a:p>
          <a:p>
            <a:r>
              <a:rPr lang="ru-RU" sz="1800" dirty="0"/>
              <a:t>Если письмо направляется адресату по электронной почте или по факсу без досылки по почте, вместо почтового адреса указывается адрес электронной почты или номер телефона-факса.</a:t>
            </a:r>
          </a:p>
          <a:p>
            <a:r>
              <a:rPr lang="ru-RU" sz="1800" dirty="0"/>
              <a:t> Деловое (служебное) письмо должно быть посвящено одному вопросу. Если необходимо обратиться в организацию одновременно по нескольким вопросам, рекомендуется составить отдельное письмо по каждому из них.</a:t>
            </a:r>
          </a:p>
          <a:p>
            <a:r>
              <a:rPr lang="ru-RU" sz="1800" dirty="0"/>
              <a:t>Письмо может касаться нескольких вопросов, если они взаимосвязаны.</a:t>
            </a:r>
          </a:p>
          <a:p>
            <a:r>
              <a:rPr lang="ru-RU" sz="1800" dirty="0"/>
              <a:t>В одном письме не должно быть более четырех адресатов, при этом основной адресат указывается первым, остальным адресатам письмо направляется для сведения.</a:t>
            </a:r>
          </a:p>
          <a:p>
            <a:r>
              <a:rPr lang="ru-RU" sz="1800" dirty="0"/>
              <a:t>При необходимости направить письмо большему количеству адресатов, готовится список рассылки, и письма рассылаются по списку.</a:t>
            </a:r>
          </a:p>
          <a:p>
            <a:r>
              <a:rPr lang="ru-RU" sz="1800" dirty="0"/>
              <a:t>При составлении деловых писем используется вступительное обращение и заключительная этикетная фраза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57916"/>
          </a:xfrm>
        </p:spPr>
        <p:txBody>
          <a:bodyPr>
            <a:noAutofit/>
          </a:bodyPr>
          <a:lstStyle/>
          <a:p>
            <a:r>
              <a:rPr lang="ru-RU" sz="1500" dirty="0"/>
              <a:t>ЛНА издаются в целях:</a:t>
            </a:r>
          </a:p>
          <a:p>
            <a:pPr>
              <a:buNone/>
            </a:pPr>
            <a:r>
              <a:rPr lang="ru-RU" sz="1500" dirty="0"/>
              <a:t>- установления норм, требований, правил в отношении предмета нормативного регулирования, ранее не являвшемся предметом регулирования в организации;</a:t>
            </a:r>
          </a:p>
          <a:p>
            <a:pPr>
              <a:buNone/>
            </a:pPr>
            <a:r>
              <a:rPr lang="ru-RU" sz="1500" dirty="0"/>
              <a:t>- изменения существующих норм, требований, правил, установленных ранее изданными нормативными документами;</a:t>
            </a:r>
          </a:p>
          <a:p>
            <a:pPr>
              <a:buNone/>
            </a:pPr>
            <a:r>
              <a:rPr lang="ru-RU" sz="1500" dirty="0"/>
              <a:t>- отмены ранее установленных норм, требований, правил.</a:t>
            </a:r>
          </a:p>
          <a:p>
            <a:r>
              <a:rPr lang="ru-RU" sz="1500" dirty="0"/>
              <a:t>ЛНА разрабатывается в случае, если:</a:t>
            </a:r>
          </a:p>
          <a:p>
            <a:pPr>
              <a:buNone/>
            </a:pPr>
            <a:r>
              <a:rPr lang="ru-RU" sz="1500" dirty="0"/>
              <a:t>- имеется участок работы (вопросы деятельности), нуждающийся в нормативном регулировании;</a:t>
            </a:r>
          </a:p>
          <a:p>
            <a:pPr>
              <a:buNone/>
            </a:pPr>
            <a:r>
              <a:rPr lang="ru-RU" sz="1500" dirty="0"/>
              <a:t>- требуется внесение значительного количества изменений в ранее принятый ЛНА;</a:t>
            </a:r>
          </a:p>
          <a:p>
            <a:pPr>
              <a:buNone/>
            </a:pPr>
            <a:r>
              <a:rPr lang="ru-RU" sz="1500" dirty="0"/>
              <a:t>- выявлено несколько ЛНА, регулирующих смежные вопросы, которые целесообразно объединить в один документ.</a:t>
            </a:r>
          </a:p>
          <a:p>
            <a:r>
              <a:rPr lang="ru-RU" sz="1500" dirty="0"/>
              <a:t>Актуализация ранее принятых ЛНА осуществляется через внесение в них изменений.</a:t>
            </a:r>
          </a:p>
          <a:p>
            <a:r>
              <a:rPr lang="ru-RU" sz="1500" dirty="0"/>
              <a:t>Предложение с обоснованием необходимости разработки нового ЛНА представляется руководителем структурного подразделения или иным уполномоченным должностным лицом руководителю организации в форме докладной (служебной) записки, в которой излагается:</a:t>
            </a:r>
          </a:p>
          <a:p>
            <a:pPr>
              <a:buNone/>
            </a:pPr>
            <a:r>
              <a:rPr lang="ru-RU" sz="1500" dirty="0"/>
              <a:t>- вопрос, требующий решения, с изложением основных направлений, способов его решения;</a:t>
            </a:r>
          </a:p>
          <a:p>
            <a:pPr>
              <a:buNone/>
            </a:pPr>
            <a:r>
              <a:rPr lang="ru-RU" sz="1500" dirty="0"/>
              <a:t>- прогноз последствий принятия нормативного документа;</a:t>
            </a:r>
          </a:p>
          <a:p>
            <a:pPr>
              <a:buNone/>
            </a:pPr>
            <a:r>
              <a:rPr lang="ru-RU" sz="1500" dirty="0"/>
              <a:t>- организационные, кадровые, финансовые, материально-технические и иные мероприятия, которые необходимо будет провести в связи с принятием нормативного документа;</a:t>
            </a:r>
          </a:p>
          <a:p>
            <a:pPr>
              <a:buNone/>
            </a:pPr>
            <a:r>
              <a:rPr lang="ru-RU" sz="1500" dirty="0"/>
              <a:t>- перечень ранее изданных ЛНА, подлежащих отмене в связи с изданием нового нормативного документа;</a:t>
            </a:r>
          </a:p>
          <a:p>
            <a:pPr>
              <a:buNone/>
            </a:pPr>
            <a:r>
              <a:rPr lang="ru-RU" sz="1500" dirty="0"/>
              <a:t>- предлагаемый срок для разработки проекта нормативного документа.</a:t>
            </a:r>
          </a:p>
          <a:p>
            <a:endParaRPr lang="ru-RU" sz="15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Текст письма излагается:</a:t>
            </a:r>
          </a:p>
          <a:p>
            <a:pPr>
              <a:buNone/>
            </a:pPr>
            <a:r>
              <a:rPr lang="ru-RU" dirty="0"/>
              <a:t>от 1-го лица множественного числа ("просим ...", "предлагаем ...", "напоминаем ...");</a:t>
            </a:r>
          </a:p>
          <a:p>
            <a:pPr>
              <a:buNone/>
            </a:pPr>
            <a:r>
              <a:rPr lang="ru-RU" dirty="0"/>
              <a:t>от 3-го лица единственного числа ("предприятие считает возможным ...", "институт не располагает возможностью ...");</a:t>
            </a:r>
          </a:p>
          <a:p>
            <a:pPr>
              <a:buNone/>
            </a:pPr>
            <a:r>
              <a:rPr lang="ru-RU" dirty="0"/>
              <a:t>от 1-го лица единственного числа ("прошу ...", "предлагаю ..."), если письмо оформляется на должностном бланке.</a:t>
            </a:r>
          </a:p>
          <a:p>
            <a:r>
              <a:rPr lang="ru-RU" dirty="0"/>
              <a:t>Деловое (служебное) письмо до представления на подпись должно быть согласовано (завизировано) со всеми заинтересованными лицами. </a:t>
            </a:r>
          </a:p>
          <a:p>
            <a:r>
              <a:rPr lang="ru-RU" dirty="0"/>
              <a:t>Деловое (служебное) письмо подписывается руководителем организации или иным уполномоченным им лицом. Подписанное деловое (служебное) письмо подлежит регистрации и отправке.</a:t>
            </a:r>
          </a:p>
          <a:p>
            <a:r>
              <a:rPr lang="ru-RU" dirty="0"/>
              <a:t>Не допускается отправлять адресатам письма, не имеющие даты и регистрационного номера.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87244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/>
              <a:t>Виды служебных писем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181616"/>
          </a:xfrm>
        </p:spPr>
        <p:txBody>
          <a:bodyPr>
            <a:noAutofit/>
          </a:bodyPr>
          <a:lstStyle/>
          <a:p>
            <a:r>
              <a:rPr lang="ru-RU" sz="1700" dirty="0"/>
              <a:t>Письмо-предложение, оферта - направляется одним лицом (оферентом) в адрес другого лица (акцептанта), выражающее желание заключить с ним договор или сделать ему официальное предложение относительно поставки (допоставки) той или иной продукции.</a:t>
            </a:r>
          </a:p>
          <a:p>
            <a:r>
              <a:rPr lang="ru-RU" sz="1700" dirty="0"/>
              <a:t>Рекламация (письмо-претензия) - представляющее собой предъявление претензий к стороне, нарушившей принятые на себя договорные обязательства, и требование возмещения убытков.</a:t>
            </a:r>
          </a:p>
          <a:p>
            <a:r>
              <a:rPr lang="ru-RU" sz="1700" dirty="0"/>
              <a:t>Гарантийное письмо (подпись на письме руководителя и главного бухгалтера) - направляемое с целью предоставления письменных гарантий в отношении намерений или действий отправителя, каким-либо образом затрагивающих деловые интересы адресата.</a:t>
            </a:r>
          </a:p>
          <a:p>
            <a:r>
              <a:rPr lang="ru-RU" sz="1700" dirty="0"/>
              <a:t>Сопроводительное письмо - предназначенное для сопровождения прилагаемых к нему документов (материалов).</a:t>
            </a:r>
          </a:p>
          <a:p>
            <a:r>
              <a:rPr lang="ru-RU" sz="1700" dirty="0"/>
              <a:t>Письмо-подтверждение - служит для подтверждения какого-либо факта — например, получения организацией письма или материальных носителей, высланных ранее адресату. </a:t>
            </a:r>
          </a:p>
          <a:p>
            <a:r>
              <a:rPr lang="ru-RU" sz="1700" dirty="0"/>
              <a:t>Письмо-просьба - излагает какую-либо просьбу, предельно кратко, четко и уважительно подчеркивает заинтересованность организации в ее скорейшем выполнении, заранее выражая благодарность за проделанную работу</a:t>
            </a:r>
          </a:p>
          <a:p>
            <a:r>
              <a:rPr lang="ru-RU" sz="1700" dirty="0"/>
              <a:t>Письмо-запрос - предназначено для запрашивания необходимой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450477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87244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/>
              <a:t>Виды служебных писем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62500" lnSpcReduction="20000"/>
          </a:bodyPr>
          <a:lstStyle/>
          <a:p>
            <a:r>
              <a:rPr lang="ru-RU" sz="2700" dirty="0"/>
              <a:t>Письмо-сообщение - предназначено для целенаправленной передачи адресату какой-либо конкретной информации, как правило предпринятая по инициативе автора (организации-отправителя)</a:t>
            </a:r>
          </a:p>
          <a:p>
            <a:r>
              <a:rPr lang="ru-RU" sz="2700" dirty="0"/>
              <a:t>Информационное письмо - это разновидность письма-извещения, своевременно информирующее заинтересованное должностное лицо или организацию о свершившемся факте, с целью информирования адресата и предоставления в его распоряжение конкретной информации по каким-либо вопросам </a:t>
            </a:r>
          </a:p>
          <a:p>
            <a:r>
              <a:rPr lang="ru-RU" sz="2700" dirty="0"/>
              <a:t>Письмо-напоминание - направляемое в тех случаях, когда не удается с помощью личного контакта или телефонных переговоров достичь необходимого результата.</a:t>
            </a:r>
          </a:p>
          <a:p>
            <a:r>
              <a:rPr lang="ru-RU" sz="2700" dirty="0"/>
              <a:t>Письмо-приглашение - функциональное назначение письменного приглашения — во-первых, известить адресата о каком-либо торжественном или деловом мероприятии, во-вторых, пригласить его к участию в нем.</a:t>
            </a:r>
          </a:p>
          <a:p>
            <a:r>
              <a:rPr lang="ru-RU" sz="2700" dirty="0"/>
              <a:t> Письмо-поздравление - содержит поздравления, связанные с какими- либо важными событиями.</a:t>
            </a:r>
          </a:p>
          <a:p>
            <a:r>
              <a:rPr lang="ru-RU" sz="2700" dirty="0"/>
              <a:t>Рекламное письмо - представляет в выгодном свете какие-либо товары, услуги, организацию (производителя или распространителя продукции), с целью вызвать у адресата заинтересованность и расположение по отношению к презентуемому объекту</a:t>
            </a:r>
          </a:p>
          <a:p>
            <a:r>
              <a:rPr lang="ru-RU" sz="2700" dirty="0"/>
              <a:t>Циркулярное письмо - высылается вышестоящей организацией, которая сообщает подчиненным предприятиям конкретные сведения или установки, касающиеся деловых вопросов и задач, которые носят распорядительный характер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477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C:\Documents and Settings\EVidrina\Рабочий стол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1656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/>
              <a:t>АКТ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Акты составляются на основе утвержденных органами власти унифицированных форм или в свободной форме в целях подтверждения фактов, связанных с деятельностью организации. </a:t>
            </a:r>
          </a:p>
          <a:p>
            <a:r>
              <a:rPr lang="ru-RU" dirty="0"/>
              <a:t>При составлении актов используются реквизиты: наименование организации; наименование вида документа; дата документа; регистрационный номер документа; место составления или издания документа; заголовок к тексту; подпись.</a:t>
            </a:r>
          </a:p>
          <a:p>
            <a:r>
              <a:rPr lang="ru-RU" dirty="0"/>
              <a:t>Датой акта является дата составления акта и подписания его составителями.</a:t>
            </a:r>
          </a:p>
          <a:p>
            <a:r>
              <a:rPr lang="ru-RU" dirty="0"/>
              <a:t>Если формой акта предусмотрено его утверждение руководителем организации или иным уполномоченным должностным лицом, датой акта является дата его утверждения.</a:t>
            </a:r>
          </a:p>
          <a:p>
            <a:r>
              <a:rPr lang="ru-RU" dirty="0"/>
              <a:t>В вводной части акта в именительном падеже указываются:</a:t>
            </a:r>
          </a:p>
          <a:p>
            <a:pPr>
              <a:buNone/>
            </a:pPr>
            <a:r>
              <a:rPr lang="ru-RU" dirty="0"/>
              <a:t>- основание составления акта (локальный нормативный акт; распорядительный документ организации (приказ, распоряжение); факт или событие, послужившее основанием для составления акта);</a:t>
            </a:r>
          </a:p>
          <a:p>
            <a:pPr>
              <a:buNone/>
            </a:pPr>
            <a:r>
              <a:rPr lang="ru-RU" dirty="0"/>
              <a:t>- составители акта (перечисляются после слова "Составлен" с указанием должностей, наименований организаций, если составители являются представителями другой организации, фамилий и инициалов).</a:t>
            </a:r>
          </a:p>
          <a:p>
            <a:r>
              <a:rPr lang="ru-RU" dirty="0"/>
              <a:t>Если акт составлен комиссией, первой указывается фамилия председателя комиссии, затем членов комиссии в алфавитном порядке.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/>
              <a:t>АКТ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тексте акта излагаются цели и задачи составления акта, сущность, характер, методы и сроки проделанной работы, ее результаты.</a:t>
            </a:r>
          </a:p>
          <a:p>
            <a:r>
              <a:rPr lang="ru-RU" dirty="0"/>
              <a:t>При необходимости акт может содержать выводы и рекомендации.</a:t>
            </a:r>
          </a:p>
          <a:p>
            <a:r>
              <a:rPr lang="ru-RU" dirty="0"/>
              <a:t>В заключительной части акта указываются количество подготовленных экземпляров акта и местонахождение каждого экземпляра. Количество экземпляров акта определяется количеством сторон, заинтересованных в его составлении, или нормативными требованиями, регламентирующими составление актов конкретной разновидности.</a:t>
            </a:r>
          </a:p>
          <a:p>
            <a:r>
              <a:rPr lang="ru-RU" dirty="0"/>
              <a:t>Экземпляры акта подписываются всеми членами комиссии (если акт составлялся комиссией) или составителями и, при необходимости, присутствовавшими лицами.</a:t>
            </a:r>
          </a:p>
          <a:p>
            <a:r>
              <a:rPr lang="ru-RU" dirty="0"/>
              <a:t>При подписании акта председателем и членами комиссии наименования их должностей не указываются.</a:t>
            </a:r>
          </a:p>
          <a:p>
            <a:r>
              <a:rPr lang="ru-RU" dirty="0"/>
              <a:t>Особое мнение составителя акта излагается на отдельном листе, подписывается и прилагается к акту.</a:t>
            </a:r>
          </a:p>
          <a:p>
            <a:r>
              <a:rPr lang="ru-RU" dirty="0"/>
              <a:t>Если законодательством Российской Федерации предусмотрено ознакомление с содержанием акта лиц, упомянутых в акте, под подпись, на последней странице акта проставляется ознакомительная виза "С актом ознакомлен(</a:t>
            </a:r>
            <a:r>
              <a:rPr lang="ru-RU" dirty="0" err="1"/>
              <a:t>ы</a:t>
            </a:r>
            <a:r>
              <a:rPr lang="ru-RU" dirty="0"/>
              <a:t>)", при этом указываются наименования должностей, личные подписи, расшифровки подписей, даты ознакомления. Лица, которые знакомятся с содержанием акта, имеют право не согласиться с содержанием акта в целом или его отдельными положениями, что должно быть зафиксировано при ознакомлении с актом.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вгений\Pictures\2015-03-21 акт1\акт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85728"/>
            <a:ext cx="5643602" cy="63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 Докладная записка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571612"/>
            <a:ext cx="8076464" cy="457203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dirty="0"/>
              <a:t>составляется с целью информировать руководство о сложившейся ситуации, имевших место фактах и т.п. и побудить к принятию определенного решения. Помимо изложения фактов, докладная записка предполагает наличие выводов и предложений составителя.</a:t>
            </a:r>
          </a:p>
          <a:p>
            <a:pPr marL="82296" indent="0">
              <a:buNone/>
            </a:pPr>
            <a:r>
              <a:rPr lang="ru-RU" sz="2000" dirty="0"/>
              <a:t>По содержанию и назначению докладные записки делятся на </a:t>
            </a:r>
            <a:r>
              <a:rPr lang="ru-RU" sz="2000" i="1" dirty="0"/>
              <a:t>информационные </a:t>
            </a:r>
            <a:r>
              <a:rPr lang="ru-RU" sz="2000" dirty="0"/>
              <a:t>и </a:t>
            </a:r>
            <a:r>
              <a:rPr lang="ru-RU" sz="2000" i="1" dirty="0"/>
              <a:t>отчетные</a:t>
            </a:r>
            <a:r>
              <a:rPr lang="ru-RU" sz="2000" dirty="0"/>
              <a:t>.</a:t>
            </a:r>
          </a:p>
          <a:p>
            <a:pPr marL="82296" indent="0">
              <a:buNone/>
            </a:pPr>
            <a:r>
              <a:rPr lang="ru-RU" sz="2000" dirty="0"/>
              <a:t> В зависимости от адресата докладные записки могут быть внутренними, адресованными руководителям предприятия (их подписывает автор), и внешними, предназначенными для адресации в вышестоящие организации (подписывает руководитель организации).</a:t>
            </a:r>
          </a:p>
          <a:p>
            <a:pPr marL="82296" indent="0">
              <a:buNone/>
            </a:pPr>
            <a:r>
              <a:rPr lang="ru-RU" sz="2000" dirty="0"/>
              <a:t>Докладная записка составляется как по инициативе автора, так и по указанию администрации. Цель докладной записки одна – побудить руководителя принять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3033139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498080" cy="57606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 Служебная записка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857364"/>
            <a:ext cx="8576530" cy="43910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Служебная записка  относится к формам внутренней переписки. Направляют ее из структурных подразделений или от должностных лиц любому адресату внутри организации.</a:t>
            </a:r>
          </a:p>
          <a:p>
            <a:pPr marL="82296" indent="0">
              <a:buNone/>
            </a:pPr>
            <a:r>
              <a:rPr lang="ru-RU" dirty="0"/>
              <a:t>Служебные записки могут иметь информационный, инициативный или отчетный характер. </a:t>
            </a:r>
          </a:p>
          <a:p>
            <a:pPr marL="82296" indent="0">
              <a:buNone/>
            </a:pPr>
            <a:r>
              <a:rPr lang="ru-RU" dirty="0"/>
              <a:t>Служебную записку подписывает руководитель подразделения, реже – ее  составитель.</a:t>
            </a:r>
          </a:p>
        </p:txBody>
      </p:sp>
    </p:spTree>
    <p:extLst>
      <p:ext uri="{BB962C8B-B14F-4D97-AF65-F5344CB8AC3E}">
        <p14:creationId xmlns:p14="http://schemas.microsoft.com/office/powerpoint/2010/main" val="668550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Обязательными реквизитами докладной (служебной) записки являются: наименование структурного подразделения, наименование вида документа (докладная записка, служебная записка), дата, заголовок к тексту, адресат, текст, подпись.</a:t>
            </a:r>
          </a:p>
          <a:p>
            <a:r>
              <a:rPr lang="ru-RU" dirty="0"/>
              <a:t> При адрес</a:t>
            </a:r>
            <a:r>
              <a:rPr lang="en-US" dirty="0"/>
              <a:t>c</a:t>
            </a:r>
            <a:r>
              <a:rPr lang="ru-RU" dirty="0" err="1"/>
              <a:t>овании</a:t>
            </a:r>
            <a:r>
              <a:rPr lang="ru-RU" dirty="0"/>
              <a:t> докладных (служебных) записок указываются в дательном падеже должность лица, которому адресован документ, фамилия и инициалы. Например: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Заместителю генерального</a:t>
            </a:r>
          </a:p>
          <a:p>
            <a:pPr>
              <a:buNone/>
            </a:pPr>
            <a:r>
              <a:rPr lang="ru-RU" dirty="0"/>
              <a:t>директора ФБУ "Наименование организации"</a:t>
            </a:r>
          </a:p>
          <a:p>
            <a:pPr>
              <a:buNone/>
            </a:pPr>
            <a:r>
              <a:rPr lang="ru-RU" dirty="0"/>
              <a:t>Фамилия И.О.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или:</a:t>
            </a:r>
          </a:p>
          <a:p>
            <a:pPr>
              <a:buNone/>
            </a:pPr>
            <a:r>
              <a:rPr lang="ru-RU" dirty="0"/>
              <a:t> Руководителю Департамента</a:t>
            </a:r>
          </a:p>
          <a:p>
            <a:pPr>
              <a:buNone/>
            </a:pPr>
            <a:r>
              <a:rPr lang="ru-RU" dirty="0"/>
              <a:t>информационных технологий</a:t>
            </a:r>
          </a:p>
          <a:p>
            <a:pPr>
              <a:buNone/>
            </a:pPr>
            <a:r>
              <a:rPr lang="ru-RU" dirty="0"/>
              <a:t>Фамилия И.О.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543296" cy="43889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Устав организации</a:t>
            </a:r>
          </a:p>
        </p:txBody>
      </p:sp>
      <p:pic>
        <p:nvPicPr>
          <p:cNvPr id="1027" name="Picture 3" descr="C:\Documents and Settings\EVidrina.MAC\Рабочий стол\УСТАВ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000660" cy="62865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357298"/>
            <a:ext cx="31432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это свод правил, регулирующих  деятельность организации, учреждений, обществ граждан, их взаимоотношения друг с другом, права и обязанности в сфере государственной или хозяйственной деятельности.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 Текст докладной (служебной) записки, в зависимости от сложности содержания и приводимой аргументации, состоит из одной, двух или трех частей:</a:t>
            </a:r>
          </a:p>
          <a:p>
            <a:pPr>
              <a:buNone/>
            </a:pPr>
            <a:r>
              <a:rPr lang="ru-RU" dirty="0"/>
              <a:t>- в первой части излагаются причины, факты или события, послужившие поводом для составления документа;</a:t>
            </a:r>
          </a:p>
          <a:p>
            <a:pPr>
              <a:buNone/>
            </a:pPr>
            <a:r>
              <a:rPr lang="ru-RU" dirty="0"/>
              <a:t>- во второй части дается анализ сложившейся ситуации, возможные варианты ее решения;</a:t>
            </a:r>
          </a:p>
          <a:p>
            <a:pPr>
              <a:buNone/>
            </a:pPr>
            <a:r>
              <a:rPr lang="ru-RU" dirty="0"/>
              <a:t>- в третьей части излагаются выводы.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s://im3-tub-ru.yandex.net/i?id=d6322ac872766d53c37eef43bfd8e01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14393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498080" cy="50405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Объяснительная и пояснительная записки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8433654" cy="4748226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b="1" dirty="0"/>
              <a:t>Объяснительная записка </a:t>
            </a:r>
            <a:r>
              <a:rPr lang="ru-RU" dirty="0"/>
              <a:t>– документ, объясняющий причину нарушения трудовой дисциплины или невыполнения какого-либо поручения и т.д. </a:t>
            </a:r>
          </a:p>
          <a:p>
            <a:pPr marL="82296" indent="0">
              <a:buNone/>
            </a:pPr>
            <a:r>
              <a:rPr lang="ru-RU" dirty="0"/>
              <a:t>Объяснительные записки личного характера работники пишут от руки. Объяснительная записка должностного лица, поясняющая невыполнение поручения, оформляется как официальный документ (по образцу докладной записки).</a:t>
            </a:r>
          </a:p>
          <a:p>
            <a:pPr marL="82296" indent="0">
              <a:buNone/>
            </a:pPr>
            <a:r>
              <a:rPr lang="ru-RU" b="1" dirty="0"/>
              <a:t>Пояснительная записка</a:t>
            </a:r>
            <a:r>
              <a:rPr lang="ru-RU" dirty="0"/>
              <a:t>, содержащая разъяснения отдельных положений основного документа (плана, программы, отчета, проекта и т.д.).</a:t>
            </a:r>
          </a:p>
          <a:p>
            <a:pPr marL="82296" indent="0">
              <a:buNone/>
            </a:pPr>
            <a:r>
              <a:rPr lang="ru-RU" dirty="0"/>
              <a:t>Пояснительные записки, как приложение к основному документу, оформляются на общих бланках. Подписывает такую записку руководитель.</a:t>
            </a:r>
          </a:p>
        </p:txBody>
      </p:sp>
    </p:spTree>
    <p:extLst>
      <p:ext uri="{BB962C8B-B14F-4D97-AF65-F5344CB8AC3E}">
        <p14:creationId xmlns:p14="http://schemas.microsoft.com/office/powerpoint/2010/main" val="20897526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485778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/>
              <a:t> Справка</a:t>
            </a:r>
            <a:br>
              <a:rPr lang="ru-RU" sz="2500" b="1" dirty="0"/>
            </a:b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928670"/>
            <a:ext cx="8472562" cy="542928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dirty="0"/>
              <a:t>Справка подтверждает факты или события в определенный отрезок времени.</a:t>
            </a:r>
          </a:p>
          <a:p>
            <a:pPr marL="82296" indent="0">
              <a:buNone/>
            </a:pPr>
            <a:r>
              <a:rPr lang="ru-RU" sz="1600" dirty="0"/>
              <a:t>Справки различают двух видов: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600" dirty="0"/>
          </a:p>
          <a:p>
            <a:pPr marL="82296" indent="0">
              <a:buNone/>
            </a:pPr>
            <a:r>
              <a:rPr lang="ru-RU" sz="1600" dirty="0"/>
              <a:t>1. </a:t>
            </a:r>
            <a:r>
              <a:rPr lang="ru-RU" sz="1600" b="1" i="1" dirty="0"/>
              <a:t>Справки, описывающие и подтверждающие факты или события производственной деятельности</a:t>
            </a:r>
            <a:r>
              <a:rPr lang="ru-RU" sz="1600" dirty="0"/>
              <a:t>. Их составляют по указанию вышестоящей организации или руководителя организации для информации о выполнении планов, заданий, поручений. Текст такой справки состоит из двух частей: в первой части излагают факты, послужившие поводом к ее написанию, во второй – приводятся конкретные данные.</a:t>
            </a:r>
          </a:p>
          <a:p>
            <a:pPr marL="82296" indent="0">
              <a:buNone/>
            </a:pPr>
            <a:r>
              <a:rPr lang="ru-RU" sz="1600" dirty="0"/>
              <a:t>Выводы и предложения в справке не приводятся. Это отличает ее от докладной записки. Если в справке фиксируются события определенного отрезка времени, то это должно быть отражено в заголовке: «О комплектовании заказа на 2018 год».</a:t>
            </a:r>
          </a:p>
          <a:p>
            <a:pPr marL="82296" indent="0">
              <a:buNone/>
            </a:pPr>
            <a:r>
              <a:rPr lang="ru-RU" sz="1600" dirty="0"/>
              <a:t>Справки, выходящие за пределы организации, оформляются на общих бланках формата А 4. Они подписываются руководителем предприятия и заверяются печатью. Внутренние справки оформляются с теми же реквизитами, но на чистом листе бумаги. Датой справки является дата ее подписания.</a:t>
            </a:r>
          </a:p>
          <a:p>
            <a:pPr marL="82296" indent="0">
              <a:buNone/>
            </a:pPr>
            <a:endParaRPr lang="ru-RU" sz="1600" dirty="0"/>
          </a:p>
          <a:p>
            <a:pPr marL="82296" indent="0">
              <a:buNone/>
            </a:pPr>
            <a:r>
              <a:rPr lang="ru-RU" sz="1600" dirty="0"/>
              <a:t>2</a:t>
            </a:r>
            <a:r>
              <a:rPr lang="ru-RU" sz="1600" b="1" dirty="0"/>
              <a:t>. </a:t>
            </a:r>
            <a:r>
              <a:rPr lang="ru-RU" sz="1600" b="1" i="1" dirty="0"/>
              <a:t>Справки, удостоверяющие юридические факты</a:t>
            </a:r>
            <a:r>
              <a:rPr lang="ru-RU" sz="1600" dirty="0"/>
              <a:t>: подтверждающие место работы, учебы, занимаемой должности, места проживания, стаж работы и т.д. Они выдаются по запросам заинтересованных лиц и учреждений. Как правило, при составлении таких справок применяются унифицированные трафаретные бланки, разработанные организацией. Такие справки подписываются руководителем организации и заверяются печатью.</a:t>
            </a:r>
          </a:p>
        </p:txBody>
      </p:sp>
    </p:spTree>
    <p:extLst>
      <p:ext uri="{BB962C8B-B14F-4D97-AF65-F5344CB8AC3E}">
        <p14:creationId xmlns:p14="http://schemas.microsoft.com/office/powerpoint/2010/main" val="16658330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EVidrina.MAC\Рабочий стол\vidacha_spravok_2_2006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600079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EVidrina.MAC\Рабочий стол\d15-0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1"/>
            <a:ext cx="7858180" cy="575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:\Documents and Settings\EVidrina.MAC\Рабочий стол\d15-0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500990" cy="552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Уведомление</a:t>
            </a:r>
            <a:r>
              <a:rPr lang="ru-RU" sz="2500" dirty="0"/>
              <a:t> – официальная информация, извещение, направленное одним физическим или юридическим лицом другому лицу. (</a:t>
            </a:r>
            <a:r>
              <a:rPr lang="ru-RU" sz="2000" i="1" dirty="0"/>
              <a:t>Бизнес-словарь</a:t>
            </a:r>
            <a:r>
              <a:rPr lang="ru-RU" sz="2500" dirty="0"/>
              <a:t>)</a:t>
            </a:r>
            <a:br>
              <a:rPr lang="ru-RU" sz="2500" dirty="0"/>
            </a:b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1484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Создается, когда в Трудовом кодексе РФ закреплена обязанность работодателя предоставить определенную информацию работнику.</a:t>
            </a:r>
          </a:p>
          <a:p>
            <a:pPr marL="514350" indent="-514350">
              <a:buAutoNum type="arabicPeriod"/>
            </a:pPr>
            <a:r>
              <a:rPr lang="ru-RU" dirty="0"/>
              <a:t>Обязанность работодателя направить определенную информацию в органы государственной власти или в органы местного самоуправления предусмотрены федеральным законом.</a:t>
            </a:r>
          </a:p>
          <a:p>
            <a:pPr marL="514350" indent="-514350">
              <a:buAutoNum type="arabicPeriod"/>
            </a:pPr>
            <a:r>
              <a:rPr lang="ru-RU" dirty="0"/>
              <a:t>Направляются работникам, в тех случаях, когда в течении трудовых отношений возникает ситуация, разрешаемые «с согласия работника» или «по соглашению сторон» трудового договора.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оформления Уведомления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000100" y="1357298"/>
          <a:ext cx="7143800" cy="500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Document" r:id="rId3" imgW="4302931" imgH="2733931" progId="Word.Document.8">
                  <p:embed/>
                </p:oleObj>
              </mc:Choice>
              <mc:Fallback>
                <p:oleObj name="Document" r:id="rId3" imgW="4302931" imgH="273393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7143800" cy="5000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/>
              <a:t>Документы по личному составу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dirty="0"/>
              <a:t>К документам по личному составу относятся: приказы, трудовые договоры, дипломы, аттестаты, трудовые книжки, личные дела, карточки, свидетельства по аттестации работников, заявления.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/>
          </a:bodyPr>
          <a:lstStyle/>
          <a:p>
            <a:r>
              <a:rPr lang="ru-RU" dirty="0">
                <a:hlinkClick r:id="rId2"/>
              </a:rPr>
              <a:t>Федеральный закон от 29.06.2015 № 209-ФЗ «О внесении изменений в отдельные законодательные акты РФ в части введения возможности использования юридическими лицами типовых уставов»</a:t>
            </a:r>
            <a:r>
              <a:rPr lang="ru-RU" dirty="0"/>
              <a:t>.</a:t>
            </a:r>
          </a:p>
          <a:p>
            <a:r>
              <a:rPr lang="ru-RU" dirty="0">
                <a:hlinkClick r:id="rId2"/>
              </a:rPr>
              <a:t>Федеральный закон</a:t>
            </a:r>
            <a:r>
              <a:rPr lang="ru-RU" dirty="0"/>
              <a:t> предусматривает создание и использование обществами с ограниченной ответственностью (ООО) типовых уставов в электронной форме. Такие уставы заменят собой бумажные индивидуальные уставы ООО и будут иметь одинаковую с ними юридическую силу.</a:t>
            </a:r>
          </a:p>
          <a:p>
            <a:r>
              <a:rPr lang="ru-RU" dirty="0"/>
              <a:t>Закон коснулся обществ с ограниченной ответственностью, а акционерные общества не вправе действовать на основании типового устава.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8229600" cy="65403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43536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2500" dirty="0"/>
              <a:t>это документ, содержащий просьбу или предложения лица (лиц) учреждению или должностному лицу.</a:t>
            </a:r>
          </a:p>
          <a:p>
            <a:pPr>
              <a:buNone/>
            </a:pPr>
            <a:endParaRPr lang="ru-RU" sz="2500" dirty="0"/>
          </a:p>
          <a:p>
            <a:pPr>
              <a:buNone/>
            </a:pPr>
            <a:r>
              <a:rPr lang="ru-RU" sz="2500" dirty="0"/>
              <a:t>Заявление составляется работником в свободной форме.</a:t>
            </a:r>
          </a:p>
          <a:p>
            <a:pPr>
              <a:buNone/>
            </a:pPr>
            <a:r>
              <a:rPr lang="ru-RU" sz="2500" dirty="0"/>
              <a:t>Реквизиты заявления:</a:t>
            </a:r>
          </a:p>
          <a:p>
            <a:pPr marL="457200" indent="-457200">
              <a:buAutoNum type="arabicPeriod"/>
            </a:pPr>
            <a:r>
              <a:rPr lang="ru-RU" sz="2500" dirty="0"/>
              <a:t>Данные об адресате – работодателе и его представителе: название организации, фамилия, имя отчество руководителя организации или уполномоченного лица, которые указываются в дательном падеже.</a:t>
            </a:r>
          </a:p>
          <a:p>
            <a:pPr marL="457200" indent="-457200">
              <a:buAutoNum type="arabicPeriod"/>
            </a:pPr>
            <a:r>
              <a:rPr lang="ru-RU" sz="2500" dirty="0"/>
              <a:t>Данные об авторе заявления (адресанте): фамилия, имя, отчество в родительном падеже (без предлога «от»), должность, при необходимости – адрес места жительства.</a:t>
            </a:r>
          </a:p>
          <a:p>
            <a:pPr marL="457200" indent="-457200">
              <a:buAutoNum type="arabicPeriod"/>
            </a:pPr>
            <a:r>
              <a:rPr lang="ru-RU" sz="2500" dirty="0"/>
              <a:t>Наименование документа – Заявление</a:t>
            </a:r>
          </a:p>
          <a:p>
            <a:pPr marL="457200" indent="-457200">
              <a:buAutoNum type="arabicPeriod"/>
            </a:pPr>
            <a:r>
              <a:rPr lang="ru-RU" sz="2500" dirty="0"/>
              <a:t>Текст – содержание просьбы</a:t>
            </a:r>
          </a:p>
          <a:p>
            <a:pPr marL="457200" indent="-457200">
              <a:buAutoNum type="arabicPeriod"/>
            </a:pPr>
            <a:r>
              <a:rPr lang="ru-RU" sz="2500" dirty="0"/>
              <a:t>Опись приложений, если они имеются</a:t>
            </a:r>
          </a:p>
          <a:p>
            <a:pPr marL="457200" indent="-457200">
              <a:buAutoNum type="arabicPeriod"/>
            </a:pPr>
            <a:r>
              <a:rPr lang="ru-RU" sz="2500" dirty="0"/>
              <a:t>Дата составления заявления</a:t>
            </a:r>
          </a:p>
          <a:p>
            <a:pPr marL="457200" indent="-457200">
              <a:buAutoNum type="arabicPeriod"/>
            </a:pPr>
            <a:r>
              <a:rPr lang="ru-RU" sz="2500" dirty="0"/>
              <a:t>Подпись заявителя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571612"/>
            <a:ext cx="8286808" cy="46434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оформления заявления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.</a:t>
            </a:r>
          </a:p>
        </p:txBody>
      </p:sp>
      <p:pic>
        <p:nvPicPr>
          <p:cNvPr id="53251" name="Picture 3" descr="H:\Кадр.делопроизводство\K_08-02_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1438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оформления заявления</a:t>
            </a:r>
            <a:endParaRPr lang="ru-RU" dirty="0"/>
          </a:p>
        </p:txBody>
      </p:sp>
      <p:pic>
        <p:nvPicPr>
          <p:cNvPr id="4" name="Содержимое 3" descr="http://www.ippnou.ru/images/article/2010/06/8358_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3000372"/>
            <a:ext cx="8358246" cy="183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ppnou.ru/images/article/2010/06/8358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11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7158" y="428604"/>
          <a:ext cx="8429684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Document" r:id="rId3" imgW="5117381" imgH="4020614" progId="Word.Document.8">
                  <p:embed/>
                </p:oleObj>
              </mc:Choice>
              <mc:Fallback>
                <p:oleObj name="Document" r:id="rId3" imgW="5117381" imgH="402061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28604"/>
                        <a:ext cx="8429684" cy="6000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752988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/>
              <a:t>В уставе в обязательном порядке должно быть отражено: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• полное фирменное наименование общества;</a:t>
            </a:r>
            <a:br>
              <a:rPr lang="ru-RU" dirty="0"/>
            </a:br>
            <a:r>
              <a:rPr lang="ru-RU" dirty="0"/>
              <a:t>• его месторасположение (юридический адрес и фактический, куда приходили бы официальные письма);</a:t>
            </a:r>
            <a:br>
              <a:rPr lang="ru-RU" dirty="0"/>
            </a:br>
            <a:r>
              <a:rPr lang="ru-RU" dirty="0"/>
              <a:t>• перечень осуществляемых обществом видов деятельности;</a:t>
            </a:r>
            <a:br>
              <a:rPr lang="ru-RU" dirty="0"/>
            </a:br>
            <a:r>
              <a:rPr lang="ru-RU" dirty="0"/>
              <a:t>• число учредителей, описан круг их полномочий, право на выход из общества;</a:t>
            </a:r>
            <a:br>
              <a:rPr lang="ru-RU" dirty="0"/>
            </a:br>
            <a:r>
              <a:rPr lang="ru-RU" dirty="0"/>
              <a:t>• круг полномочий «исполнительного органа» – директора;</a:t>
            </a:r>
            <a:br>
              <a:rPr lang="ru-RU" dirty="0"/>
            </a:br>
            <a:r>
              <a:rPr lang="ru-RU" dirty="0"/>
              <a:t>• размер уставного капитала, порядок распределения прибыли;</a:t>
            </a:r>
            <a:br>
              <a:rPr lang="ru-RU" dirty="0"/>
            </a:br>
            <a:r>
              <a:rPr lang="ru-RU" dirty="0"/>
              <a:t>• порядок ведения документации и предоставления сведений.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Основные разделы</a:t>
            </a:r>
            <a:br>
              <a:rPr lang="ru-RU" sz="2500" b="1" dirty="0"/>
            </a:b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Autofit/>
          </a:bodyPr>
          <a:lstStyle/>
          <a:p>
            <a:pPr algn="just"/>
            <a:r>
              <a:rPr lang="ru-RU" sz="1600" u="sng" dirty="0"/>
              <a:t>В связи с требованиями закона </a:t>
            </a:r>
            <a:r>
              <a:rPr lang="ru-RU" sz="1600" b="1" u="sng" dirty="0"/>
              <a:t>содержание устава</a:t>
            </a:r>
            <a:r>
              <a:rPr lang="ru-RU" sz="1600" u="sng" dirty="0"/>
              <a:t> будет следующим: </a:t>
            </a:r>
          </a:p>
          <a:p>
            <a:pPr algn="just">
              <a:buNone/>
            </a:pPr>
            <a:br>
              <a:rPr lang="ru-RU" sz="1600" dirty="0"/>
            </a:br>
            <a:r>
              <a:rPr lang="ru-RU" sz="1600" b="1" dirty="0"/>
              <a:t>1. Общие положения.</a:t>
            </a:r>
            <a:r>
              <a:rPr lang="ru-RU" sz="1600" dirty="0"/>
              <a:t> В данном разделе указывается полное наименование организации, сокращённое название и сокращение, используемое в </a:t>
            </a:r>
            <a:r>
              <a:rPr lang="ru-RU" sz="1600" b="1" dirty="0"/>
              <a:t>содержании устава</a:t>
            </a:r>
            <a:r>
              <a:rPr lang="ru-RU" sz="1600" dirty="0"/>
              <a:t>. Следует перечислить законы, кодексы, на которые должна опираться каждая соответствующая организация. Далее указываются юридический и фактический адреса с обязательным указанием почтового индекса. Важной частью общих положений является прямое указание на цель общества. Если это коммерческая организация, тогда в качестве цели деятельности указывается получение прибыли. Заключающим моментом общей части устава станет перечень видов деятельности общества. Хотя их можно вынести и в отдельный пункт устава.</a:t>
            </a:r>
            <a:br>
              <a:rPr lang="ru-RU" sz="1600" dirty="0"/>
            </a:br>
            <a:br>
              <a:rPr lang="ru-RU" sz="1600" dirty="0"/>
            </a:br>
            <a:r>
              <a:rPr lang="ru-RU" sz="1600" b="1" dirty="0"/>
              <a:t>2. Юридический статус общества.</a:t>
            </a:r>
            <a:r>
              <a:rPr lang="ru-RU" sz="1600" dirty="0"/>
              <a:t> </a:t>
            </a:r>
            <a:r>
              <a:rPr lang="ru-RU" sz="1600" b="1" dirty="0"/>
              <a:t>Содержание устава</a:t>
            </a:r>
            <a:r>
              <a:rPr lang="ru-RU" sz="1600" dirty="0"/>
              <a:t> для этой части может частично дублировать закон об обществах с ограниченной ответственностью: перечисление прав и обязанностей общества, следующие за его государственной регистрацией.</a:t>
            </a:r>
            <a:br>
              <a:rPr lang="ru-RU" sz="1600" dirty="0"/>
            </a:br>
            <a:br>
              <a:rPr lang="ru-RU" sz="1500" dirty="0"/>
            </a:br>
            <a:endParaRPr lang="ru-RU" sz="15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6860</Words>
  <Application>Microsoft Office PowerPoint</Application>
  <PresentationFormat>Экран (4:3)</PresentationFormat>
  <Paragraphs>413</Paragraphs>
  <Slides>73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73</vt:i4>
      </vt:variant>
    </vt:vector>
  </HeadingPairs>
  <TitlesOfParts>
    <vt:vector size="79" baseType="lpstr">
      <vt:lpstr>Calibri</vt:lpstr>
      <vt:lpstr>Constantia</vt:lpstr>
      <vt:lpstr>Wingdings 2</vt:lpstr>
      <vt:lpstr>Поток</vt:lpstr>
      <vt:lpstr>Document</vt:lpstr>
      <vt:lpstr>Документ</vt:lpstr>
      <vt:lpstr>Классификация документов в организации</vt:lpstr>
      <vt:lpstr>Классификация документов в организации</vt:lpstr>
      <vt:lpstr>Организационные документы  - комплекс взаимоувязанных документов, регламентирующих структуру, задачи, функции учреждения, организацию его работы, права, обязанности и ответственность руководства учреждения  </vt:lpstr>
      <vt:lpstr>Презентация PowerPoint</vt:lpstr>
      <vt:lpstr>Презентация PowerPoint</vt:lpstr>
      <vt:lpstr>Устав организации</vt:lpstr>
      <vt:lpstr>Презентация PowerPoint</vt:lpstr>
      <vt:lpstr>Презентация PowerPoint</vt:lpstr>
      <vt:lpstr>Основные разделы </vt:lpstr>
      <vt:lpstr>Презентация PowerPoint</vt:lpstr>
      <vt:lpstr>Презентация PowerPoint</vt:lpstr>
      <vt:lpstr>Положения</vt:lpstr>
      <vt:lpstr>Презентация PowerPoint</vt:lpstr>
      <vt:lpstr>Основные разделы Положения о подразделении и их содержание</vt:lpstr>
      <vt:lpstr>Реквизиты положения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Инструкции   определяют научно-технические, технологические, финансовые, производственные и другие стороны деятельности организации, ее подразделений и должностных лиц.</vt:lpstr>
      <vt:lpstr>Должностная инструкция – это организационно-правовой документ, определяющий основные функции, обязанности, права и ответственность сотрудника организации при осуществлении им деятельности в определенной должности.</vt:lpstr>
      <vt:lpstr>Структура должностной инструкции</vt:lpstr>
      <vt:lpstr>Оформление должностной инструкции</vt:lpstr>
      <vt:lpstr>Штатное расписание</vt:lpstr>
      <vt:lpstr>Презентация PowerPoint</vt:lpstr>
      <vt:lpstr>Распорядительные документы </vt:lpstr>
      <vt:lpstr>Приказ</vt:lpstr>
      <vt:lpstr>Презентация PowerPoint</vt:lpstr>
      <vt:lpstr>Приказы по основной деятельности издаются: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приказов по личному составу</vt:lpstr>
      <vt:lpstr>Презентация PowerPoint</vt:lpstr>
      <vt:lpstr>Презентация PowerPoint</vt:lpstr>
      <vt:lpstr>Презентация PowerPoint</vt:lpstr>
      <vt:lpstr>Распоряжения </vt:lpstr>
      <vt:lpstr>Протокол - это документ, фиксирующий ход обсуждения вопросов и принятия решений на собраниях, совещаниях, конференция и т.д</vt:lpstr>
      <vt:lpstr>Презентация PowerPoint</vt:lpstr>
      <vt:lpstr>Презентация PowerPoint</vt:lpstr>
      <vt:lpstr>Презентация PowerPoint</vt:lpstr>
      <vt:lpstr>Постановление</vt:lpstr>
      <vt:lpstr>Презентация PowerPoint</vt:lpstr>
      <vt:lpstr>Письма</vt:lpstr>
      <vt:lpstr>Презентация PowerPoint</vt:lpstr>
      <vt:lpstr>Презентация PowerPoint</vt:lpstr>
      <vt:lpstr>Виды служебных писем</vt:lpstr>
      <vt:lpstr>Виды служебных писем</vt:lpstr>
      <vt:lpstr>Презентация PowerPoint</vt:lpstr>
      <vt:lpstr>АКТ</vt:lpstr>
      <vt:lpstr>АКТ</vt:lpstr>
      <vt:lpstr>Презентация PowerPoint</vt:lpstr>
      <vt:lpstr> Докладная записка</vt:lpstr>
      <vt:lpstr> Служебная записка</vt:lpstr>
      <vt:lpstr>Презентация PowerPoint</vt:lpstr>
      <vt:lpstr>Презентация PowerPoint</vt:lpstr>
      <vt:lpstr>Презентация PowerPoint</vt:lpstr>
      <vt:lpstr>Объяснительная и пояснительная записки</vt:lpstr>
      <vt:lpstr> Справка </vt:lpstr>
      <vt:lpstr>Презентация PowerPoint</vt:lpstr>
      <vt:lpstr>Презентация PowerPoint</vt:lpstr>
      <vt:lpstr>Презентация PowerPoint</vt:lpstr>
      <vt:lpstr>Уведомление – официальная информация, извещение, направленное одним физическим или юридическим лицом другому лицу. (Бизнес-словарь) </vt:lpstr>
      <vt:lpstr>Пример оформления Уведомления</vt:lpstr>
      <vt:lpstr>Презентация PowerPoint</vt:lpstr>
      <vt:lpstr>ЗАЯВЛЕНИЕ</vt:lpstr>
      <vt:lpstr>Пример оформления заявления</vt:lpstr>
      <vt:lpstr>Пример оформления заявления</vt:lpstr>
      <vt:lpstr>Презентация PowerPoint</vt:lpstr>
    </vt:vector>
  </TitlesOfParts>
  <Company>wotk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документов в организации</dc:title>
  <dc:creator>EVidrina</dc:creator>
  <cp:lastModifiedBy>elena</cp:lastModifiedBy>
  <cp:revision>48</cp:revision>
  <dcterms:created xsi:type="dcterms:W3CDTF">2018-10-23T12:29:57Z</dcterms:created>
  <dcterms:modified xsi:type="dcterms:W3CDTF">2023-10-19T12:32:21Z</dcterms:modified>
</cp:coreProperties>
</file>